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7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8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9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0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1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2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3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4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15.xml" ContentType="application/vnd.openxmlformats-officedocument.themeOverr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31"/>
  </p:notesMasterIdLst>
  <p:sldIdLst>
    <p:sldId id="256" r:id="rId2"/>
    <p:sldId id="273" r:id="rId3"/>
    <p:sldId id="262" r:id="rId4"/>
    <p:sldId id="297" r:id="rId5"/>
    <p:sldId id="293" r:id="rId6"/>
    <p:sldId id="294" r:id="rId7"/>
    <p:sldId id="295" r:id="rId8"/>
    <p:sldId id="287" r:id="rId9"/>
    <p:sldId id="286" r:id="rId10"/>
    <p:sldId id="282" r:id="rId11"/>
    <p:sldId id="298" r:id="rId12"/>
    <p:sldId id="299" r:id="rId13"/>
    <p:sldId id="300" r:id="rId14"/>
    <p:sldId id="301" r:id="rId15"/>
    <p:sldId id="302" r:id="rId16"/>
    <p:sldId id="303" r:id="rId17"/>
    <p:sldId id="305" r:id="rId18"/>
    <p:sldId id="283" r:id="rId19"/>
    <p:sldId id="279" r:id="rId20"/>
    <p:sldId id="307" r:id="rId21"/>
    <p:sldId id="285" r:id="rId22"/>
    <p:sldId id="304" r:id="rId23"/>
    <p:sldId id="281" r:id="rId24"/>
    <p:sldId id="306" r:id="rId25"/>
    <p:sldId id="271" r:id="rId26"/>
    <p:sldId id="268" r:id="rId27"/>
    <p:sldId id="269" r:id="rId28"/>
    <p:sldId id="296" r:id="rId29"/>
    <p:sldId id="266" r:id="rId30"/>
  </p:sldIdLst>
  <p:sldSz cx="12192000" cy="6858000"/>
  <p:notesSz cx="6799263" cy="98758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6" autoAdjust="0"/>
    <p:restoredTop sz="90854" autoAdjust="0"/>
  </p:normalViewPr>
  <p:slideViewPr>
    <p:cSldViewPr snapToGrid="0">
      <p:cViewPr varScale="1">
        <p:scale>
          <a:sx n="101" d="100"/>
          <a:sy n="101" d="100"/>
        </p:scale>
        <p:origin x="15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lisova\Desktop\&#1058;&#1060;&#1054;&#1052;&#1057;%20&#1056;&#1040;\&#1055;&#1088;&#1077;&#1079;&#1077;&#1085;&#1090;&#1072;&#1094;&#1080;&#1080;\&#1042;&#1099;&#1087;&#1086;&#1083;&#1085;&#1077;&#1085;&#1080;&#1077;%20&#1086;&#1073;&#1098;&#1077;&#1084;&#1086;&#1074;%20&#1079;&#1072;%202024%20&#1075;&#1086;&#1076;\&#1051;&#1080;&#1089;&#1090;%20Microsoft%20Exce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_____Microsoft_Excel7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_____Microsoft_Excel8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_____Microsoft_Excel9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_____Microsoft_Excel10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_____Microsoft_Excel11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_____Microsoft_Excel12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lisova\Desktop\&#1058;&#1060;&#1054;&#1052;&#1057;%20&#1056;&#1040;\&#1055;&#1088;&#1077;&#1079;&#1077;&#1085;&#1090;&#1072;&#1094;&#1080;&#1080;\&#1042;&#1099;&#1087;&#1086;&#1083;&#1085;&#1077;&#1085;&#1080;&#1077;%20&#1086;&#1073;&#1098;&#1077;&#1084;&#1086;&#1074;%20&#1079;&#1072;%202024%20&#1075;&#1086;&#1076;\!&#1058;&#1072;&#1073;&#1083;&#1080;&#1094;&#1099;%20&#1050;&#1057;,%20&#1044;&#1057;,%20&#1057;&#1052;&#1055;,%20&#1053;&#1057;&#1047;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lisova\Desktop\&#1042;&#1099;&#1087;&#1086;&#1083;&#1085;&#1077;&#1085;&#1080;&#1077;%20&#1086;&#1073;&#1098;&#1077;&#1084;&#1086;&#1074;%20&#1079;&#1072;%202024%20&#1075;&#1086;&#1076;\!&#1040;&#1055;&#1055;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_____Microsoft_Excel13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lisova\Desktop\&#1042;&#1099;&#1087;&#1086;&#1083;&#1085;&#1077;&#1085;&#1080;&#1077;%20&#1086;&#1073;&#1098;&#1077;&#1084;&#1086;&#1074;%20&#1079;&#1072;%202024%20&#1075;&#1086;&#1076;\!&#1058;&#1072;&#1073;&#1083;&#1080;&#1094;&#1099;%20&#1050;&#1057;,%20&#1044;&#1057;,%20&#1057;&#1052;&#1055;,%20&#1053;&#1057;&#1047;%20(&#1040;&#1074;&#1090;&#1086;&#1089;&#1086;&#1093;&#1088;&#1072;&#1085;&#1077;&#1085;&#1085;&#1099;&#1081;)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lisova\Desktop\&#1058;&#1060;&#1054;&#1052;&#1057;%20&#1056;&#1040;\&#1055;&#1088;&#1077;&#1079;&#1077;&#1085;&#1090;&#1072;&#1094;&#1080;&#1080;\&#1042;&#1099;&#1087;&#1086;&#1083;&#1085;&#1077;&#1085;&#1080;&#1077;%20&#1086;&#1073;&#1098;&#1077;&#1084;&#1086;&#1074;%20&#1079;&#1072;%202024%20&#1075;&#1086;&#1076;\!&#1040;&#1055;&#1055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package" Target="../embeddings/_____Microsoft_Excel14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lisova\Desktop\&#1042;&#1099;&#1087;&#1086;&#1083;&#1085;&#1077;&#1085;&#1080;&#1077;%20&#1086;&#1073;&#1098;&#1077;&#1084;&#1086;&#1074;%20&#1079;&#1072;%202024%20&#1075;&#1086;&#1076;\!&#1058;&#1072;&#1073;&#1083;&#1080;&#1094;&#1099;%20&#1050;&#1057;,%20&#1044;&#1057;,%20&#1057;&#1052;&#1055;,%20&#1053;&#1057;&#1047;%20(&#1040;&#1074;&#1090;&#1086;&#1089;&#1086;&#1093;&#1088;&#1072;&#1085;&#1077;&#1085;&#1085;&#1099;&#1081;)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lisova\Desktop\&#1058;&#1060;&#1054;&#1052;&#1057;%20&#1056;&#1040;\&#1055;&#1088;&#1077;&#1079;&#1077;&#1085;&#1090;&#1072;&#1094;&#1080;&#1080;\&#1042;&#1099;&#1087;&#1086;&#1083;&#1085;&#1077;&#1085;&#1080;&#1077;%20&#1086;&#1073;&#1098;&#1077;&#1084;&#1086;&#1074;%20&#1079;&#1072;%202024%20&#1075;&#1086;&#1076;\!&#1058;&#1072;&#1073;&#1083;&#1080;&#1094;&#1099;%20&#1050;&#1057;,%20&#1044;&#1057;,%20&#1057;&#1052;&#1055;,%20&#1053;&#1057;&#1047;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lisova\Desktop\&#1042;&#1099;&#1087;&#1086;&#1083;&#1085;&#1077;&#1085;&#1080;&#1077;%20&#1086;&#1073;&#1098;&#1077;&#1084;&#1086;&#1074;%20&#1079;&#1072;%202024%20&#1075;&#1086;&#1076;\!&#1058;&#1072;&#1073;&#1083;&#1080;&#1094;&#1099;%20&#1050;&#1057;,%20&#1044;&#1057;,%20&#1057;&#1052;&#1055;,%20&#1053;&#1057;&#1047;%20(&#1040;&#1074;&#1090;&#1086;&#1089;&#1086;&#1093;&#1088;&#1072;&#1085;&#1077;&#1085;&#1085;&#1099;&#1081;)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lisova\Desktop\&#1058;&#1060;&#1054;&#1052;&#1057;%20&#1056;&#1040;\&#1055;&#1088;&#1077;&#1079;&#1077;&#1085;&#1090;&#1072;&#1094;&#1080;&#1080;\&#1042;&#1099;&#1087;&#1086;&#1083;&#1085;&#1077;&#1085;&#1080;&#1077;%20&#1086;&#1073;&#1098;&#1077;&#1084;&#1086;&#1074;%20&#1079;&#1072;%202024%20&#1075;&#1086;&#1076;\&#1058;&#1072;&#1073;&#1083;&#1080;&#1094;&#1099;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_____Microsoft_Excel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_____Microsoft_Excel1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_____Microsoft_Excel2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_____Microsoft_Excel3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_____Microsoft_Excel4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_____Microsoft_Excel5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Всего - 46 медицинских организаций в т. ч.: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8804897672284925E-2"/>
          <c:y val="9.1596710745431353E-2"/>
          <c:w val="0.71886835597817289"/>
          <c:h val="0.8522541036105872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DD3-4995-B74E-3BB5790B105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DD3-4995-B74E-3BB5790B105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DD3-4995-B74E-3BB5790B1059}"/>
              </c:ext>
            </c:extLst>
          </c:dPt>
          <c:dLbls>
            <c:dLbl>
              <c:idx val="2"/>
              <c:layout>
                <c:manualLayout>
                  <c:x val="1.0715030978658646E-2"/>
                  <c:y val="5.865273163865707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DD3-4995-B74E-3BB5790B10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мо!$A$5:$A$7</c:f>
              <c:strCache>
                <c:ptCount val="3"/>
                <c:pt idx="0">
                  <c:v>частные - 26</c:v>
                </c:pt>
                <c:pt idx="1">
                  <c:v>бюджетные - 19</c:v>
                </c:pt>
                <c:pt idx="2">
                  <c:v>федеральные - 1</c:v>
                </c:pt>
              </c:strCache>
            </c:strRef>
          </c:cat>
          <c:val>
            <c:numRef>
              <c:f>мо!$B$5:$B$7</c:f>
              <c:numCache>
                <c:formatCode>General</c:formatCode>
                <c:ptCount val="3"/>
                <c:pt idx="0">
                  <c:v>26</c:v>
                </c:pt>
                <c:pt idx="1">
                  <c:v>19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DD3-4995-B74E-3BB5790B105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680456706053772"/>
          <c:y val="0.88877668424072243"/>
          <c:w val="0.56639086587892462"/>
          <c:h val="4.71353331682288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МРТ!$B$7:$B$14</c:f>
              <c:strCache>
                <c:ptCount val="6"/>
                <c:pt idx="0">
                  <c:v>БУЗ РА "РБ"</c:v>
                </c:pt>
                <c:pt idx="1">
                  <c:v>ООО "ЛДЦ МИБС"</c:v>
                </c:pt>
                <c:pt idx="2">
                  <c:v>ООО "Взгляд"</c:v>
                </c:pt>
                <c:pt idx="3">
                  <c:v>ООО "ЛДЦ МИБС-Барнаул"</c:v>
                </c:pt>
                <c:pt idx="4">
                  <c:v>ООО "Евромедцентр"</c:v>
                </c:pt>
                <c:pt idx="5">
                  <c:v>Средняя по республике</c:v>
                </c:pt>
              </c:strCache>
            </c:strRef>
          </c:cat>
          <c:val>
            <c:numRef>
              <c:f>МРТ!$C$7:$C$14</c:f>
            </c:numRef>
          </c:val>
          <c:extLst>
            <c:ext xmlns:c16="http://schemas.microsoft.com/office/drawing/2014/chart" uri="{C3380CC4-5D6E-409C-BE32-E72D297353CC}">
              <c16:uniqueId val="{00000000-BEF9-4C81-A2C2-EAF5366505E4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МРТ!$B$7:$B$14</c:f>
              <c:strCache>
                <c:ptCount val="6"/>
                <c:pt idx="0">
                  <c:v>БУЗ РА "РБ"</c:v>
                </c:pt>
                <c:pt idx="1">
                  <c:v>ООО "ЛДЦ МИБС"</c:v>
                </c:pt>
                <c:pt idx="2">
                  <c:v>ООО "Взгляд"</c:v>
                </c:pt>
                <c:pt idx="3">
                  <c:v>ООО "ЛДЦ МИБС-Барнаул"</c:v>
                </c:pt>
                <c:pt idx="4">
                  <c:v>ООО "Евромедцентр"</c:v>
                </c:pt>
                <c:pt idx="5">
                  <c:v>Средняя по республике</c:v>
                </c:pt>
              </c:strCache>
            </c:strRef>
          </c:cat>
          <c:val>
            <c:numRef>
              <c:f>МРТ!$D$7:$D$14</c:f>
            </c:numRef>
          </c:val>
          <c:extLst>
            <c:ext xmlns:c16="http://schemas.microsoft.com/office/drawing/2014/chart" uri="{C3380CC4-5D6E-409C-BE32-E72D297353CC}">
              <c16:uniqueId val="{00000001-BEF9-4C81-A2C2-EAF5366505E4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МРТ!$B$7:$B$14</c:f>
              <c:strCache>
                <c:ptCount val="6"/>
                <c:pt idx="0">
                  <c:v>БУЗ РА "РБ"</c:v>
                </c:pt>
                <c:pt idx="1">
                  <c:v>ООО "ЛДЦ МИБС"</c:v>
                </c:pt>
                <c:pt idx="2">
                  <c:v>ООО "Взгляд"</c:v>
                </c:pt>
                <c:pt idx="3">
                  <c:v>ООО "ЛДЦ МИБС-Барнаул"</c:v>
                </c:pt>
                <c:pt idx="4">
                  <c:v>ООО "Евромедцентр"</c:v>
                </c:pt>
                <c:pt idx="5">
                  <c:v>Средняя по республике</c:v>
                </c:pt>
              </c:strCache>
            </c:strRef>
          </c:cat>
          <c:val>
            <c:numRef>
              <c:f>МРТ!$E$7:$E$14</c:f>
            </c:numRef>
          </c:val>
          <c:extLst>
            <c:ext xmlns:c16="http://schemas.microsoft.com/office/drawing/2014/chart" uri="{C3380CC4-5D6E-409C-BE32-E72D297353CC}">
              <c16:uniqueId val="{00000002-BEF9-4C81-A2C2-EAF5366505E4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МРТ!$B$7:$B$14</c:f>
              <c:strCache>
                <c:ptCount val="6"/>
                <c:pt idx="0">
                  <c:v>БУЗ РА "РБ"</c:v>
                </c:pt>
                <c:pt idx="1">
                  <c:v>ООО "ЛДЦ МИБС"</c:v>
                </c:pt>
                <c:pt idx="2">
                  <c:v>ООО "Взгляд"</c:v>
                </c:pt>
                <c:pt idx="3">
                  <c:v>ООО "ЛДЦ МИБС-Барнаул"</c:v>
                </c:pt>
                <c:pt idx="4">
                  <c:v>ООО "Евромедцентр"</c:v>
                </c:pt>
                <c:pt idx="5">
                  <c:v>Средняя по республике</c:v>
                </c:pt>
              </c:strCache>
            </c:strRef>
          </c:cat>
          <c:val>
            <c:numRef>
              <c:f>МРТ!$F$7:$F$14</c:f>
            </c:numRef>
          </c:val>
          <c:extLst>
            <c:ext xmlns:c16="http://schemas.microsoft.com/office/drawing/2014/chart" uri="{C3380CC4-5D6E-409C-BE32-E72D297353CC}">
              <c16:uniqueId val="{00000003-BEF9-4C81-A2C2-EAF5366505E4}"/>
            </c:ext>
          </c:extLst>
        </c:ser>
        <c:ser>
          <c:idx val="4"/>
          <c:order val="4"/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BEF9-4C81-A2C2-EAF5366505E4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25AB-4214-930B-6ECBEF458B87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25AB-4214-930B-6ECBEF458B87}"/>
              </c:ext>
            </c:extLst>
          </c:dPt>
          <c:dPt>
            <c:idx val="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BEF9-4C81-A2C2-EAF5366505E4}"/>
              </c:ext>
            </c:extLst>
          </c:dPt>
          <c:dLbls>
            <c:dLbl>
              <c:idx val="0"/>
              <c:layout>
                <c:manualLayout>
                  <c:x val="6.898199950028756E-3"/>
                  <c:y val="-3.52945502307079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50EE-4A3F-BE30-2B6EFFA4B46B}"/>
                </c:ext>
              </c:extLst>
            </c:dLbl>
            <c:dLbl>
              <c:idx val="1"/>
              <c:layout>
                <c:manualLayout>
                  <c:x val="1.5520949887564773E-2"/>
                  <c:y val="-3.52945502307079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EF9-4C81-A2C2-EAF5366505E4}"/>
                </c:ext>
              </c:extLst>
            </c:dLbl>
            <c:dLbl>
              <c:idx val="2"/>
              <c:layout>
                <c:manualLayout>
                  <c:x val="6.8981999500287881E-3"/>
                  <c:y val="-2.71496540236214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5AB-4214-930B-6ECBEF458B87}"/>
                </c:ext>
              </c:extLst>
            </c:dLbl>
            <c:dLbl>
              <c:idx val="3"/>
              <c:layout>
                <c:manualLayout>
                  <c:x val="8.6227499375359853E-3"/>
                  <c:y val="-2.98646194259836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50EE-4A3F-BE30-2B6EFFA4B46B}"/>
                </c:ext>
              </c:extLst>
            </c:dLbl>
            <c:dLbl>
              <c:idx val="4"/>
              <c:layout>
                <c:manualLayout>
                  <c:x val="3.4490999750143941E-3"/>
                  <c:y val="-2.71496540236214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5AB-4214-930B-6ECBEF458B87}"/>
                </c:ext>
              </c:extLst>
            </c:dLbl>
            <c:dLbl>
              <c:idx val="5"/>
              <c:layout>
                <c:manualLayout>
                  <c:x val="3.4490999750143941E-3"/>
                  <c:y val="-3.52945502307079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EF9-4C81-A2C2-EAF5366505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МРТ!$B$7:$B$14</c:f>
              <c:strCache>
                <c:ptCount val="6"/>
                <c:pt idx="0">
                  <c:v>БУЗ РА "РБ"</c:v>
                </c:pt>
                <c:pt idx="1">
                  <c:v>ООО "ЛДЦ МИБС"</c:v>
                </c:pt>
                <c:pt idx="2">
                  <c:v>ООО "Взгляд"</c:v>
                </c:pt>
                <c:pt idx="3">
                  <c:v>ООО "ЛДЦ МИБС-Барнаул"</c:v>
                </c:pt>
                <c:pt idx="4">
                  <c:v>ООО "Евромедцентр"</c:v>
                </c:pt>
                <c:pt idx="5">
                  <c:v>Средняя по республике</c:v>
                </c:pt>
              </c:strCache>
            </c:strRef>
          </c:cat>
          <c:val>
            <c:numRef>
              <c:f>МРТ!$G$7:$G$14</c:f>
              <c:numCache>
                <c:formatCode>#,##0.0</c:formatCode>
                <c:ptCount val="6"/>
                <c:pt idx="0">
                  <c:v>91.985428051001819</c:v>
                </c:pt>
                <c:pt idx="1">
                  <c:v>98.151571164510159</c:v>
                </c:pt>
                <c:pt idx="2">
                  <c:v>112.34848484848486</c:v>
                </c:pt>
                <c:pt idx="3">
                  <c:v>59.809264305177109</c:v>
                </c:pt>
                <c:pt idx="4">
                  <c:v>110.51364365971108</c:v>
                </c:pt>
                <c:pt idx="5">
                  <c:v>93.054821082319762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EF9-4C81-A2C2-EAF5366505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8450032"/>
        <c:axId val="168442544"/>
        <c:axId val="0"/>
      </c:bar3DChart>
      <c:catAx>
        <c:axId val="168450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68442544"/>
        <c:crosses val="autoZero"/>
        <c:auto val="1"/>
        <c:lblAlgn val="ctr"/>
        <c:lblOffset val="100"/>
        <c:noMultiLvlLbl val="0"/>
      </c:catAx>
      <c:valAx>
        <c:axId val="168442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68450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УЗИ!$B$5:$B$24</c:f>
              <c:strCache>
                <c:ptCount val="16"/>
                <c:pt idx="0">
                  <c:v>БУЗ РА "Кош-Агачская РБ"</c:v>
                </c:pt>
                <c:pt idx="1">
                  <c:v>БУЗ РА "Улаганская РБ"</c:v>
                </c:pt>
                <c:pt idx="2">
                  <c:v>БУЗ РА "Усть-Канская РБ"</c:v>
                </c:pt>
                <c:pt idx="3">
                  <c:v>БУЗ РА "Онгудайская РБ"</c:v>
                </c:pt>
                <c:pt idx="4">
                  <c:v>БУЗ РА "Шебалинская РБ"</c:v>
                </c:pt>
                <c:pt idx="5">
                  <c:v>БУЗ РА "Усть-Коксинская РБ"</c:v>
                </c:pt>
                <c:pt idx="6">
                  <c:v>БУЗ РА "Турочакская РБ"</c:v>
                </c:pt>
                <c:pt idx="7">
                  <c:v>БУЗ РА "Майминская РБ"</c:v>
                </c:pt>
                <c:pt idx="8">
                  <c:v>БУЗ РА "Чойская РБ"</c:v>
                </c:pt>
                <c:pt idx="9">
                  <c:v>БУЗ РА "Чемальская РБ"</c:v>
                </c:pt>
                <c:pt idx="10">
                  <c:v>ООО "Ультра +"</c:v>
                </c:pt>
                <c:pt idx="11">
                  <c:v>БУЗ РА "РБ"</c:v>
                </c:pt>
                <c:pt idx="12">
                  <c:v>ООО "Евромедцентр"</c:v>
                </c:pt>
                <c:pt idx="13">
                  <c:v>OOO "Инновамед" </c:v>
                </c:pt>
                <c:pt idx="14">
                  <c:v>ООО "Гармония здоровья"</c:v>
                </c:pt>
                <c:pt idx="15">
                  <c:v>Средняя по республике</c:v>
                </c:pt>
              </c:strCache>
            </c:strRef>
          </c:cat>
          <c:val>
            <c:numRef>
              <c:f>УЗИ!$C$5:$C$24</c:f>
            </c:numRef>
          </c:val>
          <c:extLst>
            <c:ext xmlns:c16="http://schemas.microsoft.com/office/drawing/2014/chart" uri="{C3380CC4-5D6E-409C-BE32-E72D297353CC}">
              <c16:uniqueId val="{00000000-BD5F-43B6-91CF-CCCBB3BAE6AF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УЗИ!$B$5:$B$24</c:f>
              <c:strCache>
                <c:ptCount val="16"/>
                <c:pt idx="0">
                  <c:v>БУЗ РА "Кош-Агачская РБ"</c:v>
                </c:pt>
                <c:pt idx="1">
                  <c:v>БУЗ РА "Улаганская РБ"</c:v>
                </c:pt>
                <c:pt idx="2">
                  <c:v>БУЗ РА "Усть-Канская РБ"</c:v>
                </c:pt>
                <c:pt idx="3">
                  <c:v>БУЗ РА "Онгудайская РБ"</c:v>
                </c:pt>
                <c:pt idx="4">
                  <c:v>БУЗ РА "Шебалинская РБ"</c:v>
                </c:pt>
                <c:pt idx="5">
                  <c:v>БУЗ РА "Усть-Коксинская РБ"</c:v>
                </c:pt>
                <c:pt idx="6">
                  <c:v>БУЗ РА "Турочакская РБ"</c:v>
                </c:pt>
                <c:pt idx="7">
                  <c:v>БУЗ РА "Майминская РБ"</c:v>
                </c:pt>
                <c:pt idx="8">
                  <c:v>БУЗ РА "Чойская РБ"</c:v>
                </c:pt>
                <c:pt idx="9">
                  <c:v>БУЗ РА "Чемальская РБ"</c:v>
                </c:pt>
                <c:pt idx="10">
                  <c:v>ООО "Ультра +"</c:v>
                </c:pt>
                <c:pt idx="11">
                  <c:v>БУЗ РА "РБ"</c:v>
                </c:pt>
                <c:pt idx="12">
                  <c:v>ООО "Евромедцентр"</c:v>
                </c:pt>
                <c:pt idx="13">
                  <c:v>OOO "Инновамед" </c:v>
                </c:pt>
                <c:pt idx="14">
                  <c:v>ООО "Гармония здоровья"</c:v>
                </c:pt>
                <c:pt idx="15">
                  <c:v>Средняя по республике</c:v>
                </c:pt>
              </c:strCache>
            </c:strRef>
          </c:cat>
          <c:val>
            <c:numRef>
              <c:f>УЗИ!$D$5:$D$24</c:f>
            </c:numRef>
          </c:val>
          <c:extLst>
            <c:ext xmlns:c16="http://schemas.microsoft.com/office/drawing/2014/chart" uri="{C3380CC4-5D6E-409C-BE32-E72D297353CC}">
              <c16:uniqueId val="{00000001-BD5F-43B6-91CF-CCCBB3BAE6AF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УЗИ!$B$5:$B$24</c:f>
              <c:strCache>
                <c:ptCount val="16"/>
                <c:pt idx="0">
                  <c:v>БУЗ РА "Кош-Агачская РБ"</c:v>
                </c:pt>
                <c:pt idx="1">
                  <c:v>БУЗ РА "Улаганская РБ"</c:v>
                </c:pt>
                <c:pt idx="2">
                  <c:v>БУЗ РА "Усть-Канская РБ"</c:v>
                </c:pt>
                <c:pt idx="3">
                  <c:v>БУЗ РА "Онгудайская РБ"</c:v>
                </c:pt>
                <c:pt idx="4">
                  <c:v>БУЗ РА "Шебалинская РБ"</c:v>
                </c:pt>
                <c:pt idx="5">
                  <c:v>БУЗ РА "Усть-Коксинская РБ"</c:v>
                </c:pt>
                <c:pt idx="6">
                  <c:v>БУЗ РА "Турочакская РБ"</c:v>
                </c:pt>
                <c:pt idx="7">
                  <c:v>БУЗ РА "Майминская РБ"</c:v>
                </c:pt>
                <c:pt idx="8">
                  <c:v>БУЗ РА "Чойская РБ"</c:v>
                </c:pt>
                <c:pt idx="9">
                  <c:v>БУЗ РА "Чемальская РБ"</c:v>
                </c:pt>
                <c:pt idx="10">
                  <c:v>ООО "Ультра +"</c:v>
                </c:pt>
                <c:pt idx="11">
                  <c:v>БУЗ РА "РБ"</c:v>
                </c:pt>
                <c:pt idx="12">
                  <c:v>ООО "Евромедцентр"</c:v>
                </c:pt>
                <c:pt idx="13">
                  <c:v>OOO "Инновамед" </c:v>
                </c:pt>
                <c:pt idx="14">
                  <c:v>ООО "Гармония здоровья"</c:v>
                </c:pt>
                <c:pt idx="15">
                  <c:v>Средняя по республике</c:v>
                </c:pt>
              </c:strCache>
            </c:strRef>
          </c:cat>
          <c:val>
            <c:numRef>
              <c:f>УЗИ!$E$5:$E$24</c:f>
            </c:numRef>
          </c:val>
          <c:extLst>
            <c:ext xmlns:c16="http://schemas.microsoft.com/office/drawing/2014/chart" uri="{C3380CC4-5D6E-409C-BE32-E72D297353CC}">
              <c16:uniqueId val="{00000002-BD5F-43B6-91CF-CCCBB3BAE6AF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УЗИ!$B$5:$B$24</c:f>
              <c:strCache>
                <c:ptCount val="16"/>
                <c:pt idx="0">
                  <c:v>БУЗ РА "Кош-Агачская РБ"</c:v>
                </c:pt>
                <c:pt idx="1">
                  <c:v>БУЗ РА "Улаганская РБ"</c:v>
                </c:pt>
                <c:pt idx="2">
                  <c:v>БУЗ РА "Усть-Канская РБ"</c:v>
                </c:pt>
                <c:pt idx="3">
                  <c:v>БУЗ РА "Онгудайская РБ"</c:v>
                </c:pt>
                <c:pt idx="4">
                  <c:v>БУЗ РА "Шебалинская РБ"</c:v>
                </c:pt>
                <c:pt idx="5">
                  <c:v>БУЗ РА "Усть-Коксинская РБ"</c:v>
                </c:pt>
                <c:pt idx="6">
                  <c:v>БУЗ РА "Турочакская РБ"</c:v>
                </c:pt>
                <c:pt idx="7">
                  <c:v>БУЗ РА "Майминская РБ"</c:v>
                </c:pt>
                <c:pt idx="8">
                  <c:v>БУЗ РА "Чойская РБ"</c:v>
                </c:pt>
                <c:pt idx="9">
                  <c:v>БУЗ РА "Чемальская РБ"</c:v>
                </c:pt>
                <c:pt idx="10">
                  <c:v>ООО "Ультра +"</c:v>
                </c:pt>
                <c:pt idx="11">
                  <c:v>БУЗ РА "РБ"</c:v>
                </c:pt>
                <c:pt idx="12">
                  <c:v>ООО "Евромедцентр"</c:v>
                </c:pt>
                <c:pt idx="13">
                  <c:v>OOO "Инновамед" </c:v>
                </c:pt>
                <c:pt idx="14">
                  <c:v>ООО "Гармония здоровья"</c:v>
                </c:pt>
                <c:pt idx="15">
                  <c:v>Средняя по республике</c:v>
                </c:pt>
              </c:strCache>
            </c:strRef>
          </c:cat>
          <c:val>
            <c:numRef>
              <c:f>УЗИ!$F$5:$F$24</c:f>
            </c:numRef>
          </c:val>
          <c:extLst>
            <c:ext xmlns:c16="http://schemas.microsoft.com/office/drawing/2014/chart" uri="{C3380CC4-5D6E-409C-BE32-E72D297353CC}">
              <c16:uniqueId val="{00000003-BD5F-43B6-91CF-CCCBB3BAE6AF}"/>
            </c:ext>
          </c:extLst>
        </c:ser>
        <c:ser>
          <c:idx val="4"/>
          <c:order val="4"/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669B-4A53-AFC9-42F2AD733E32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669B-4A53-AFC9-42F2AD733E32}"/>
              </c:ext>
            </c:extLst>
          </c:dPt>
          <c:dPt>
            <c:idx val="14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669B-4A53-AFC9-42F2AD733E32}"/>
              </c:ext>
            </c:extLst>
          </c:dPt>
          <c:dPt>
            <c:idx val="1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BD5F-43B6-91CF-CCCBB3BAE6A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УЗИ!$B$5:$B$24</c:f>
              <c:strCache>
                <c:ptCount val="16"/>
                <c:pt idx="0">
                  <c:v>БУЗ РА "Кош-Агачская РБ"</c:v>
                </c:pt>
                <c:pt idx="1">
                  <c:v>БУЗ РА "Улаганская РБ"</c:v>
                </c:pt>
                <c:pt idx="2">
                  <c:v>БУЗ РА "Усть-Канская РБ"</c:v>
                </c:pt>
                <c:pt idx="3">
                  <c:v>БУЗ РА "Онгудайская РБ"</c:v>
                </c:pt>
                <c:pt idx="4">
                  <c:v>БУЗ РА "Шебалинская РБ"</c:v>
                </c:pt>
                <c:pt idx="5">
                  <c:v>БУЗ РА "Усть-Коксинская РБ"</c:v>
                </c:pt>
                <c:pt idx="6">
                  <c:v>БУЗ РА "Турочакская РБ"</c:v>
                </c:pt>
                <c:pt idx="7">
                  <c:v>БУЗ РА "Майминская РБ"</c:v>
                </c:pt>
                <c:pt idx="8">
                  <c:v>БУЗ РА "Чойская РБ"</c:v>
                </c:pt>
                <c:pt idx="9">
                  <c:v>БУЗ РА "Чемальская РБ"</c:v>
                </c:pt>
                <c:pt idx="10">
                  <c:v>ООО "Ультра +"</c:v>
                </c:pt>
                <c:pt idx="11">
                  <c:v>БУЗ РА "РБ"</c:v>
                </c:pt>
                <c:pt idx="12">
                  <c:v>ООО "Евромедцентр"</c:v>
                </c:pt>
                <c:pt idx="13">
                  <c:v>OOO "Инновамед" </c:v>
                </c:pt>
                <c:pt idx="14">
                  <c:v>ООО "Гармония здоровья"</c:v>
                </c:pt>
                <c:pt idx="15">
                  <c:v>Средняя по республике</c:v>
                </c:pt>
              </c:strCache>
            </c:strRef>
          </c:cat>
          <c:val>
            <c:numRef>
              <c:f>УЗИ!$G$5:$G$24</c:f>
              <c:numCache>
                <c:formatCode>#,##0.0</c:formatCode>
                <c:ptCount val="16"/>
                <c:pt idx="0">
                  <c:v>69.333333333333343</c:v>
                </c:pt>
                <c:pt idx="1">
                  <c:v>0</c:v>
                </c:pt>
                <c:pt idx="2">
                  <c:v>4.5999999999999996</c:v>
                </c:pt>
                <c:pt idx="3">
                  <c:v>71.428571428571431</c:v>
                </c:pt>
                <c:pt idx="4">
                  <c:v>88.8</c:v>
                </c:pt>
                <c:pt idx="5">
                  <c:v>0</c:v>
                </c:pt>
                <c:pt idx="6">
                  <c:v>109.72222222222223</c:v>
                </c:pt>
                <c:pt idx="7">
                  <c:v>50.901639344262293</c:v>
                </c:pt>
                <c:pt idx="8">
                  <c:v>25.166666666666664</c:v>
                </c:pt>
                <c:pt idx="9">
                  <c:v>0</c:v>
                </c:pt>
                <c:pt idx="10">
                  <c:v>101.09090909090909</c:v>
                </c:pt>
                <c:pt idx="11">
                  <c:v>52.781278127812783</c:v>
                </c:pt>
                <c:pt idx="12">
                  <c:v>83.3</c:v>
                </c:pt>
                <c:pt idx="13">
                  <c:v>87.166666666666671</c:v>
                </c:pt>
                <c:pt idx="14">
                  <c:v>117</c:v>
                </c:pt>
                <c:pt idx="15">
                  <c:v>42.185246239439522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5F-43B6-91CF-CCCBB3BAE6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8441712"/>
        <c:axId val="168433808"/>
        <c:axId val="0"/>
      </c:bar3DChart>
      <c:catAx>
        <c:axId val="168441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68433808"/>
        <c:crosses val="autoZero"/>
        <c:auto val="1"/>
        <c:lblAlgn val="ctr"/>
        <c:lblOffset val="100"/>
        <c:noMultiLvlLbl val="0"/>
      </c:catAx>
      <c:valAx>
        <c:axId val="168433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6844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эндоскоп!$B$5:$B$24</c:f>
              <c:strCache>
                <c:ptCount val="15"/>
                <c:pt idx="0">
                  <c:v>БУЗ РА "Кош-Агачская РБ"</c:v>
                </c:pt>
                <c:pt idx="1">
                  <c:v>БУЗ РА "Улаганская РБ"</c:v>
                </c:pt>
                <c:pt idx="2">
                  <c:v>БУЗ РА "АБ"</c:v>
                </c:pt>
                <c:pt idx="3">
                  <c:v>БУЗ РА "Усть-Канская РБ"</c:v>
                </c:pt>
                <c:pt idx="4">
                  <c:v>БУЗ РА "Онгудайская РБ"</c:v>
                </c:pt>
                <c:pt idx="5">
                  <c:v>БУЗ РА "Шебалинская РБ"</c:v>
                </c:pt>
                <c:pt idx="6">
                  <c:v>БУЗ РА "Усть-Коксинская РБ"</c:v>
                </c:pt>
                <c:pt idx="7">
                  <c:v>БУЗ РА "Турочакская РБ"</c:v>
                </c:pt>
                <c:pt idx="8">
                  <c:v>БУЗ РА "Майминская РБ"</c:v>
                </c:pt>
                <c:pt idx="9">
                  <c:v>БУЗ РА "Чойская РБ"</c:v>
                </c:pt>
                <c:pt idx="10">
                  <c:v>БУЗ РА "Чемальская РБ"</c:v>
                </c:pt>
                <c:pt idx="11">
                  <c:v>БУЗ РА  "ПЦ"</c:v>
                </c:pt>
                <c:pt idx="12">
                  <c:v>БУЗ РА "РБ"</c:v>
                </c:pt>
                <c:pt idx="13">
                  <c:v>ООО "Гармония здоровья"</c:v>
                </c:pt>
                <c:pt idx="14">
                  <c:v>Средняя по республике</c:v>
                </c:pt>
              </c:strCache>
            </c:strRef>
          </c:cat>
          <c:val>
            <c:numRef>
              <c:f>эндоскоп!$C$5:$C$24</c:f>
            </c:numRef>
          </c:val>
          <c:extLst>
            <c:ext xmlns:c16="http://schemas.microsoft.com/office/drawing/2014/chart" uri="{C3380CC4-5D6E-409C-BE32-E72D297353CC}">
              <c16:uniqueId val="{00000000-79C5-4279-87CB-BD0E91FE6147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эндоскоп!$B$5:$B$24</c:f>
              <c:strCache>
                <c:ptCount val="15"/>
                <c:pt idx="0">
                  <c:v>БУЗ РА "Кош-Агачская РБ"</c:v>
                </c:pt>
                <c:pt idx="1">
                  <c:v>БУЗ РА "Улаганская РБ"</c:v>
                </c:pt>
                <c:pt idx="2">
                  <c:v>БУЗ РА "АБ"</c:v>
                </c:pt>
                <c:pt idx="3">
                  <c:v>БУЗ РА "Усть-Канская РБ"</c:v>
                </c:pt>
                <c:pt idx="4">
                  <c:v>БУЗ РА "Онгудайская РБ"</c:v>
                </c:pt>
                <c:pt idx="5">
                  <c:v>БУЗ РА "Шебалинская РБ"</c:v>
                </c:pt>
                <c:pt idx="6">
                  <c:v>БУЗ РА "Усть-Коксинская РБ"</c:v>
                </c:pt>
                <c:pt idx="7">
                  <c:v>БУЗ РА "Турочакская РБ"</c:v>
                </c:pt>
                <c:pt idx="8">
                  <c:v>БУЗ РА "Майминская РБ"</c:v>
                </c:pt>
                <c:pt idx="9">
                  <c:v>БУЗ РА "Чойская РБ"</c:v>
                </c:pt>
                <c:pt idx="10">
                  <c:v>БУЗ РА "Чемальская РБ"</c:v>
                </c:pt>
                <c:pt idx="11">
                  <c:v>БУЗ РА  "ПЦ"</c:v>
                </c:pt>
                <c:pt idx="12">
                  <c:v>БУЗ РА "РБ"</c:v>
                </c:pt>
                <c:pt idx="13">
                  <c:v>ООО "Гармония здоровья"</c:v>
                </c:pt>
                <c:pt idx="14">
                  <c:v>Средняя по республике</c:v>
                </c:pt>
              </c:strCache>
            </c:strRef>
          </c:cat>
          <c:val>
            <c:numRef>
              <c:f>эндоскоп!$D$5:$D$24</c:f>
            </c:numRef>
          </c:val>
          <c:extLst>
            <c:ext xmlns:c16="http://schemas.microsoft.com/office/drawing/2014/chart" uri="{C3380CC4-5D6E-409C-BE32-E72D297353CC}">
              <c16:uniqueId val="{00000001-79C5-4279-87CB-BD0E91FE6147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эндоскоп!$B$5:$B$24</c:f>
              <c:strCache>
                <c:ptCount val="15"/>
                <c:pt idx="0">
                  <c:v>БУЗ РА "Кош-Агачская РБ"</c:v>
                </c:pt>
                <c:pt idx="1">
                  <c:v>БУЗ РА "Улаганская РБ"</c:v>
                </c:pt>
                <c:pt idx="2">
                  <c:v>БУЗ РА "АБ"</c:v>
                </c:pt>
                <c:pt idx="3">
                  <c:v>БУЗ РА "Усть-Канская РБ"</c:v>
                </c:pt>
                <c:pt idx="4">
                  <c:v>БУЗ РА "Онгудайская РБ"</c:v>
                </c:pt>
                <c:pt idx="5">
                  <c:v>БУЗ РА "Шебалинская РБ"</c:v>
                </c:pt>
                <c:pt idx="6">
                  <c:v>БУЗ РА "Усть-Коксинская РБ"</c:v>
                </c:pt>
                <c:pt idx="7">
                  <c:v>БУЗ РА "Турочакская РБ"</c:v>
                </c:pt>
                <c:pt idx="8">
                  <c:v>БУЗ РА "Майминская РБ"</c:v>
                </c:pt>
                <c:pt idx="9">
                  <c:v>БУЗ РА "Чойская РБ"</c:v>
                </c:pt>
                <c:pt idx="10">
                  <c:v>БУЗ РА "Чемальская РБ"</c:v>
                </c:pt>
                <c:pt idx="11">
                  <c:v>БУЗ РА  "ПЦ"</c:v>
                </c:pt>
                <c:pt idx="12">
                  <c:v>БУЗ РА "РБ"</c:v>
                </c:pt>
                <c:pt idx="13">
                  <c:v>ООО "Гармония здоровья"</c:v>
                </c:pt>
                <c:pt idx="14">
                  <c:v>Средняя по республике</c:v>
                </c:pt>
              </c:strCache>
            </c:strRef>
          </c:cat>
          <c:val>
            <c:numRef>
              <c:f>эндоскоп!$E$5:$E$24</c:f>
            </c:numRef>
          </c:val>
          <c:extLst>
            <c:ext xmlns:c16="http://schemas.microsoft.com/office/drawing/2014/chart" uri="{C3380CC4-5D6E-409C-BE32-E72D297353CC}">
              <c16:uniqueId val="{00000002-79C5-4279-87CB-BD0E91FE6147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эндоскоп!$B$5:$B$24</c:f>
              <c:strCache>
                <c:ptCount val="15"/>
                <c:pt idx="0">
                  <c:v>БУЗ РА "Кош-Агачская РБ"</c:v>
                </c:pt>
                <c:pt idx="1">
                  <c:v>БУЗ РА "Улаганская РБ"</c:v>
                </c:pt>
                <c:pt idx="2">
                  <c:v>БУЗ РА "АБ"</c:v>
                </c:pt>
                <c:pt idx="3">
                  <c:v>БУЗ РА "Усть-Канская РБ"</c:v>
                </c:pt>
                <c:pt idx="4">
                  <c:v>БУЗ РА "Онгудайская РБ"</c:v>
                </c:pt>
                <c:pt idx="5">
                  <c:v>БУЗ РА "Шебалинская РБ"</c:v>
                </c:pt>
                <c:pt idx="6">
                  <c:v>БУЗ РА "Усть-Коксинская РБ"</c:v>
                </c:pt>
                <c:pt idx="7">
                  <c:v>БУЗ РА "Турочакская РБ"</c:v>
                </c:pt>
                <c:pt idx="8">
                  <c:v>БУЗ РА "Майминская РБ"</c:v>
                </c:pt>
                <c:pt idx="9">
                  <c:v>БУЗ РА "Чойская РБ"</c:v>
                </c:pt>
                <c:pt idx="10">
                  <c:v>БУЗ РА "Чемальская РБ"</c:v>
                </c:pt>
                <c:pt idx="11">
                  <c:v>БУЗ РА  "ПЦ"</c:v>
                </c:pt>
                <c:pt idx="12">
                  <c:v>БУЗ РА "РБ"</c:v>
                </c:pt>
                <c:pt idx="13">
                  <c:v>ООО "Гармония здоровья"</c:v>
                </c:pt>
                <c:pt idx="14">
                  <c:v>Средняя по республике</c:v>
                </c:pt>
              </c:strCache>
            </c:strRef>
          </c:cat>
          <c:val>
            <c:numRef>
              <c:f>эндоскоп!$F$5:$F$24</c:f>
            </c:numRef>
          </c:val>
          <c:extLst>
            <c:ext xmlns:c16="http://schemas.microsoft.com/office/drawing/2014/chart" uri="{C3380CC4-5D6E-409C-BE32-E72D297353CC}">
              <c16:uniqueId val="{00000003-79C5-4279-87CB-BD0E91FE6147}"/>
            </c:ext>
          </c:extLst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79C5-4279-87CB-BD0E91FE6147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E-79C5-4279-87CB-BD0E91FE6147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6-C9B0-4365-8143-3363C35EAC8A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79C5-4279-87CB-BD0E91FE6147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C9B0-4365-8143-3363C35EAC8A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C-79C5-4279-87CB-BD0E91FE6147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79C5-4279-87CB-BD0E91FE6147}"/>
              </c:ext>
            </c:extLst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8-C9B0-4365-8143-3363C35EAC8A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A-79C5-4279-87CB-BD0E91FE6147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79C5-4279-87CB-BD0E91FE6147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8-79C5-4279-87CB-BD0E91FE6147}"/>
              </c:ext>
            </c:extLst>
          </c:dPt>
          <c:dPt>
            <c:idx val="1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79C5-4279-87CB-BD0E91FE6147}"/>
              </c:ext>
            </c:extLst>
          </c:dPt>
          <c:dPt>
            <c:idx val="1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79C5-4279-87CB-BD0E91FE6147}"/>
              </c:ext>
            </c:extLst>
          </c:dPt>
          <c:dPt>
            <c:idx val="1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9-C9B0-4365-8143-3363C35EAC8A}"/>
              </c:ext>
            </c:extLst>
          </c:dPt>
          <c:dPt>
            <c:idx val="1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79C5-4279-87CB-BD0E91FE614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эндоскоп!$B$5:$B$24</c:f>
              <c:strCache>
                <c:ptCount val="15"/>
                <c:pt idx="0">
                  <c:v>БУЗ РА "Кош-Агачская РБ"</c:v>
                </c:pt>
                <c:pt idx="1">
                  <c:v>БУЗ РА "Улаганская РБ"</c:v>
                </c:pt>
                <c:pt idx="2">
                  <c:v>БУЗ РА "АБ"</c:v>
                </c:pt>
                <c:pt idx="3">
                  <c:v>БУЗ РА "Усть-Канская РБ"</c:v>
                </c:pt>
                <c:pt idx="4">
                  <c:v>БУЗ РА "Онгудайская РБ"</c:v>
                </c:pt>
                <c:pt idx="5">
                  <c:v>БУЗ РА "Шебалинская РБ"</c:v>
                </c:pt>
                <c:pt idx="6">
                  <c:v>БУЗ РА "Усть-Коксинская РБ"</c:v>
                </c:pt>
                <c:pt idx="7">
                  <c:v>БУЗ РА "Турочакская РБ"</c:v>
                </c:pt>
                <c:pt idx="8">
                  <c:v>БУЗ РА "Майминская РБ"</c:v>
                </c:pt>
                <c:pt idx="9">
                  <c:v>БУЗ РА "Чойская РБ"</c:v>
                </c:pt>
                <c:pt idx="10">
                  <c:v>БУЗ РА "Чемальская РБ"</c:v>
                </c:pt>
                <c:pt idx="11">
                  <c:v>БУЗ РА  "ПЦ"</c:v>
                </c:pt>
                <c:pt idx="12">
                  <c:v>БУЗ РА "РБ"</c:v>
                </c:pt>
                <c:pt idx="13">
                  <c:v>ООО "Гармония здоровья"</c:v>
                </c:pt>
                <c:pt idx="14">
                  <c:v>Средняя по республике</c:v>
                </c:pt>
              </c:strCache>
            </c:strRef>
          </c:cat>
          <c:val>
            <c:numRef>
              <c:f>эндоскоп!$G$5:$G$24</c:f>
              <c:numCache>
                <c:formatCode>#,##0.0</c:formatCode>
                <c:ptCount val="15"/>
                <c:pt idx="0">
                  <c:v>108.18181818181817</c:v>
                </c:pt>
                <c:pt idx="1">
                  <c:v>55.944055944055947</c:v>
                </c:pt>
                <c:pt idx="2">
                  <c:v>102.70270270270269</c:v>
                </c:pt>
                <c:pt idx="3">
                  <c:v>47.333333333333336</c:v>
                </c:pt>
                <c:pt idx="4">
                  <c:v>97.51908396946564</c:v>
                </c:pt>
                <c:pt idx="5">
                  <c:v>79.504504504504496</c:v>
                </c:pt>
                <c:pt idx="6">
                  <c:v>82.444444444444443</c:v>
                </c:pt>
                <c:pt idx="7">
                  <c:v>105.12820512820514</c:v>
                </c:pt>
                <c:pt idx="8">
                  <c:v>92.053571428571416</c:v>
                </c:pt>
                <c:pt idx="9">
                  <c:v>75.694444444444443</c:v>
                </c:pt>
                <c:pt idx="10">
                  <c:v>63</c:v>
                </c:pt>
                <c:pt idx="11">
                  <c:v>91.986062717770039</c:v>
                </c:pt>
                <c:pt idx="12">
                  <c:v>92.623637887678129</c:v>
                </c:pt>
                <c:pt idx="13">
                  <c:v>105</c:v>
                </c:pt>
                <c:pt idx="14">
                  <c:v>87.378039337153481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9C5-4279-87CB-BD0E91FE61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8452944"/>
        <c:axId val="168453360"/>
        <c:axId val="0"/>
      </c:bar3DChart>
      <c:catAx>
        <c:axId val="16845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68453360"/>
        <c:crosses val="autoZero"/>
        <c:auto val="1"/>
        <c:lblAlgn val="ctr"/>
        <c:lblOffset val="100"/>
        <c:noMultiLvlLbl val="0"/>
      </c:catAx>
      <c:valAx>
        <c:axId val="168453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68452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мги!$B$6</c:f>
              <c:strCache>
                <c:ptCount val="1"/>
                <c:pt idx="0">
                  <c:v>АНО "Р Ц В М Т"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3209876543209916E-2"/>
                  <c:y val="-6.2397372742200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4D6-41B6-845B-85E5DF0D8A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мги!$C$6:$G$6</c:f>
              <c:numCache>
                <c:formatCode>#,##0.0</c:formatCode>
                <c:ptCount val="1"/>
                <c:pt idx="0">
                  <c:v>49.350649350649348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D6-41B6-845B-85E5DF0D8A82}"/>
            </c:ext>
          </c:extLst>
        </c:ser>
        <c:ser>
          <c:idx val="1"/>
          <c:order val="1"/>
          <c:tx>
            <c:strRef>
              <c:f>мги!$B$7</c:f>
              <c:strCache>
                <c:ptCount val="1"/>
                <c:pt idx="0">
                  <c:v>ООО "Виталаб"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518518518518445E-2"/>
                  <c:y val="-7.55336617405584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4D6-41B6-845B-85E5DF0D8A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мги!$C$7:$G$7</c:f>
              <c:numCache>
                <c:formatCode>#,##0.0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D6-41B6-845B-85E5DF0D8A82}"/>
            </c:ext>
          </c:extLst>
        </c:ser>
        <c:ser>
          <c:idx val="2"/>
          <c:order val="2"/>
          <c:tx>
            <c:strRef>
              <c:f>мги!$B$8</c:f>
              <c:strCache>
                <c:ptCount val="1"/>
                <c:pt idx="0">
                  <c:v>ООО "НПФ "Хеликс"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518518518518517E-2"/>
                  <c:y val="-7.5533661740558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4D6-41B6-845B-85E5DF0D8A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мги!$C$8:$G$8</c:f>
              <c:numCache>
                <c:formatCode>#,##0.0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4D6-41B6-845B-85E5DF0D8A82}"/>
            </c:ext>
          </c:extLst>
        </c:ser>
        <c:ser>
          <c:idx val="3"/>
          <c:order val="3"/>
          <c:tx>
            <c:strRef>
              <c:f>мги!$B$9</c:f>
              <c:strCache>
                <c:ptCount val="1"/>
                <c:pt idx="0">
                  <c:v>ООО "Юним-Сибирь"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val>
            <c:numRef>
              <c:f>мги!$C$9:$G$9</c:f>
            </c:numRef>
          </c:val>
          <c:extLst>
            <c:ext xmlns:c16="http://schemas.microsoft.com/office/drawing/2014/chart" uri="{C3380CC4-5D6E-409C-BE32-E72D297353CC}">
              <c16:uniqueId val="{00000006-24D6-41B6-845B-85E5DF0D8A82}"/>
            </c:ext>
          </c:extLst>
        </c:ser>
        <c:ser>
          <c:idx val="4"/>
          <c:order val="4"/>
          <c:tx>
            <c:strRef>
              <c:f>мги!$B$10</c:f>
              <c:strCache>
                <c:ptCount val="1"/>
                <c:pt idx="0">
                  <c:v>Средняя по республике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9382716049382713E-2"/>
                  <c:y val="-7.8817733990147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4D6-41B6-845B-85E5DF0D8A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мги!$C$10:$G$10</c:f>
              <c:numCache>
                <c:formatCode>#,##0.0</c:formatCode>
                <c:ptCount val="1"/>
                <c:pt idx="0">
                  <c:v>35.185185185185183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4D6-41B6-845B-85E5DF0D8A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8456688"/>
        <c:axId val="168433392"/>
        <c:axId val="0"/>
      </c:bar3DChart>
      <c:catAx>
        <c:axId val="16845668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68433392"/>
        <c:crosses val="autoZero"/>
        <c:auto val="1"/>
        <c:lblAlgn val="ctr"/>
        <c:lblOffset val="100"/>
        <c:noMultiLvlLbl val="0"/>
      </c:catAx>
      <c:valAx>
        <c:axId val="168433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68456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'услуги, всего (2)'!$B$6:$B$11</c:f>
              <c:strCache>
                <c:ptCount val="5"/>
                <c:pt idx="0">
                  <c:v>БУЗ РА "РБ"</c:v>
                </c:pt>
                <c:pt idx="1">
                  <c:v>АНО "Р Ц В М Т"</c:v>
                </c:pt>
                <c:pt idx="2">
                  <c:v>ООО "Виталаб"</c:v>
                </c:pt>
                <c:pt idx="3">
                  <c:v>ООО "Юним-Сибирь"</c:v>
                </c:pt>
                <c:pt idx="4">
                  <c:v>Средняя по республике</c:v>
                </c:pt>
              </c:strCache>
            </c:strRef>
          </c:cat>
          <c:val>
            <c:numRef>
              <c:f>'услуги, всего (2)'!$C$6:$C$11</c:f>
            </c:numRef>
          </c:val>
          <c:extLst>
            <c:ext xmlns:c16="http://schemas.microsoft.com/office/drawing/2014/chart" uri="{C3380CC4-5D6E-409C-BE32-E72D297353CC}">
              <c16:uniqueId val="{00000000-C286-4EB4-A00F-9199ECF82C36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'услуги, всего (2)'!$B$6:$B$11</c:f>
              <c:strCache>
                <c:ptCount val="5"/>
                <c:pt idx="0">
                  <c:v>БУЗ РА "РБ"</c:v>
                </c:pt>
                <c:pt idx="1">
                  <c:v>АНО "Р Ц В М Т"</c:v>
                </c:pt>
                <c:pt idx="2">
                  <c:v>ООО "Виталаб"</c:v>
                </c:pt>
                <c:pt idx="3">
                  <c:v>ООО "Юним-Сибирь"</c:v>
                </c:pt>
                <c:pt idx="4">
                  <c:v>Средняя по республике</c:v>
                </c:pt>
              </c:strCache>
            </c:strRef>
          </c:cat>
          <c:val>
            <c:numRef>
              <c:f>'услуги, всего (2)'!$D$6:$D$11</c:f>
            </c:numRef>
          </c:val>
          <c:extLst>
            <c:ext xmlns:c16="http://schemas.microsoft.com/office/drawing/2014/chart" uri="{C3380CC4-5D6E-409C-BE32-E72D297353CC}">
              <c16:uniqueId val="{00000001-C286-4EB4-A00F-9199ECF82C36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'услуги, всего (2)'!$B$6:$B$11</c:f>
              <c:strCache>
                <c:ptCount val="5"/>
                <c:pt idx="0">
                  <c:v>БУЗ РА "РБ"</c:v>
                </c:pt>
                <c:pt idx="1">
                  <c:v>АНО "Р Ц В М Т"</c:v>
                </c:pt>
                <c:pt idx="2">
                  <c:v>ООО "Виталаб"</c:v>
                </c:pt>
                <c:pt idx="3">
                  <c:v>ООО "Юним-Сибирь"</c:v>
                </c:pt>
                <c:pt idx="4">
                  <c:v>Средняя по республике</c:v>
                </c:pt>
              </c:strCache>
            </c:strRef>
          </c:cat>
          <c:val>
            <c:numRef>
              <c:f>'услуги, всего (2)'!$E$6:$E$11</c:f>
            </c:numRef>
          </c:val>
          <c:extLst>
            <c:ext xmlns:c16="http://schemas.microsoft.com/office/drawing/2014/chart" uri="{C3380CC4-5D6E-409C-BE32-E72D297353CC}">
              <c16:uniqueId val="{00000002-C286-4EB4-A00F-9199ECF82C36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'услуги, всего (2)'!$B$6:$B$11</c:f>
              <c:strCache>
                <c:ptCount val="5"/>
                <c:pt idx="0">
                  <c:v>БУЗ РА "РБ"</c:v>
                </c:pt>
                <c:pt idx="1">
                  <c:v>АНО "Р Ц В М Т"</c:v>
                </c:pt>
                <c:pt idx="2">
                  <c:v>ООО "Виталаб"</c:v>
                </c:pt>
                <c:pt idx="3">
                  <c:v>ООО "Юним-Сибирь"</c:v>
                </c:pt>
                <c:pt idx="4">
                  <c:v>Средняя по республике</c:v>
                </c:pt>
              </c:strCache>
            </c:strRef>
          </c:cat>
          <c:val>
            <c:numRef>
              <c:f>'услуги, всего (2)'!$F$6:$F$11</c:f>
            </c:numRef>
          </c:val>
          <c:extLst>
            <c:ext xmlns:c16="http://schemas.microsoft.com/office/drawing/2014/chart" uri="{C3380CC4-5D6E-409C-BE32-E72D297353CC}">
              <c16:uniqueId val="{00000003-C286-4EB4-A00F-9199ECF82C36}"/>
            </c:ext>
          </c:extLst>
        </c:ser>
        <c:ser>
          <c:idx val="4"/>
          <c:order val="4"/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8-C286-4EB4-A00F-9199ECF82C36}"/>
              </c:ext>
            </c:extLst>
          </c:dPt>
          <c:dLbls>
            <c:dLbl>
              <c:idx val="0"/>
              <c:layout>
                <c:manualLayout>
                  <c:x val="1.8229166666666644E-2"/>
                  <c:y val="-4.0977147360126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286-4EB4-A00F-9199ECF82C36}"/>
                </c:ext>
              </c:extLst>
            </c:dLbl>
            <c:dLbl>
              <c:idx val="1"/>
              <c:layout>
                <c:manualLayout>
                  <c:x val="4.6874999999999951E-2"/>
                  <c:y val="-2.2064617809298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286-4EB4-A00F-9199ECF82C36}"/>
                </c:ext>
              </c:extLst>
            </c:dLbl>
            <c:dLbl>
              <c:idx val="2"/>
              <c:layout>
                <c:manualLayout>
                  <c:x val="1.8229166666666571E-2"/>
                  <c:y val="-2.83687943262411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C286-4EB4-A00F-9199ECF82C36}"/>
                </c:ext>
              </c:extLst>
            </c:dLbl>
            <c:dLbl>
              <c:idx val="3"/>
              <c:layout>
                <c:manualLayout>
                  <c:x val="2.3437499999999903E-2"/>
                  <c:y val="-3.4672970843183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286-4EB4-A00F-9199ECF82C36}"/>
                </c:ext>
              </c:extLst>
            </c:dLbl>
            <c:dLbl>
              <c:idx val="4"/>
              <c:layout>
                <c:manualLayout>
                  <c:x val="3.90625E-2"/>
                  <c:y val="-2.83687943262411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C286-4EB4-A00F-9199ECF82C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'услуги, всего (2)'!$B$6:$B$11</c:f>
              <c:strCache>
                <c:ptCount val="5"/>
                <c:pt idx="0">
                  <c:v>БУЗ РА "РБ"</c:v>
                </c:pt>
                <c:pt idx="1">
                  <c:v>АНО "Р Ц В М Т"</c:v>
                </c:pt>
                <c:pt idx="2">
                  <c:v>ООО "Виталаб"</c:v>
                </c:pt>
                <c:pt idx="3">
                  <c:v>ООО "Юним-Сибирь"</c:v>
                </c:pt>
                <c:pt idx="4">
                  <c:v>Средняя по республике</c:v>
                </c:pt>
              </c:strCache>
            </c:strRef>
          </c:cat>
          <c:val>
            <c:numRef>
              <c:f>'услуги, всего (2)'!$G$6:$G$11</c:f>
              <c:numCache>
                <c:formatCode>#,##0.0</c:formatCode>
                <c:ptCount val="5"/>
                <c:pt idx="0">
                  <c:v>19.520174482006546</c:v>
                </c:pt>
                <c:pt idx="1">
                  <c:v>43.333333333333336</c:v>
                </c:pt>
                <c:pt idx="2">
                  <c:v>0</c:v>
                </c:pt>
                <c:pt idx="3">
                  <c:v>18</c:v>
                </c:pt>
                <c:pt idx="4">
                  <c:v>18.481276005547851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286-4EB4-A00F-9199ECF82C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8449616"/>
        <c:axId val="168438800"/>
        <c:axId val="0"/>
      </c:bar3DChart>
      <c:catAx>
        <c:axId val="168449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68438800"/>
        <c:crosses val="autoZero"/>
        <c:auto val="1"/>
        <c:lblAlgn val="ctr"/>
        <c:lblOffset val="100"/>
        <c:noMultiLvlLbl val="0"/>
      </c:catAx>
      <c:valAx>
        <c:axId val="168438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68449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тест!$B$5:$B$24</c:f>
              <c:strCache>
                <c:ptCount val="14"/>
                <c:pt idx="0">
                  <c:v>БУЗ РА "Кош-Агачская РБ"</c:v>
                </c:pt>
                <c:pt idx="1">
                  <c:v>БУЗ РА "Улаганская РБ"</c:v>
                </c:pt>
                <c:pt idx="2">
                  <c:v>БУЗ РА "АБ"</c:v>
                </c:pt>
                <c:pt idx="3">
                  <c:v>БУЗ РА "Усть-Канская РБ"</c:v>
                </c:pt>
                <c:pt idx="4">
                  <c:v>БУЗ РА "Онгудайская РБ"</c:v>
                </c:pt>
                <c:pt idx="5">
                  <c:v>БУЗ РА "Шебалинская РБ"</c:v>
                </c:pt>
                <c:pt idx="6">
                  <c:v>БУЗ РА "Усть-Коксинская РБ"</c:v>
                </c:pt>
                <c:pt idx="7">
                  <c:v>БУЗ РА "Турочакская РБ"</c:v>
                </c:pt>
                <c:pt idx="8">
                  <c:v>БУЗ РА "Майминская РБ"</c:v>
                </c:pt>
                <c:pt idx="9">
                  <c:v>БУЗ РА "Чойская РБ"</c:v>
                </c:pt>
                <c:pt idx="10">
                  <c:v>БУЗ РА "Чемальская РБ"</c:v>
                </c:pt>
                <c:pt idx="11">
                  <c:v>ООО "НПФ "Хеликс"</c:v>
                </c:pt>
                <c:pt idx="12">
                  <c:v>БУЗ РА "РБ"</c:v>
                </c:pt>
                <c:pt idx="13">
                  <c:v>Средняя по республике</c:v>
                </c:pt>
              </c:strCache>
            </c:strRef>
          </c:cat>
          <c:val>
            <c:numRef>
              <c:f>тест!$C$5:$C$24</c:f>
            </c:numRef>
          </c:val>
          <c:extLst>
            <c:ext xmlns:c16="http://schemas.microsoft.com/office/drawing/2014/chart" uri="{C3380CC4-5D6E-409C-BE32-E72D297353CC}">
              <c16:uniqueId val="{00000000-3AFA-4330-969A-D8ED34FA54F8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тест!$B$5:$B$24</c:f>
              <c:strCache>
                <c:ptCount val="14"/>
                <c:pt idx="0">
                  <c:v>БУЗ РА "Кош-Агачская РБ"</c:v>
                </c:pt>
                <c:pt idx="1">
                  <c:v>БУЗ РА "Улаганская РБ"</c:v>
                </c:pt>
                <c:pt idx="2">
                  <c:v>БУЗ РА "АБ"</c:v>
                </c:pt>
                <c:pt idx="3">
                  <c:v>БУЗ РА "Усть-Канская РБ"</c:v>
                </c:pt>
                <c:pt idx="4">
                  <c:v>БУЗ РА "Онгудайская РБ"</c:v>
                </c:pt>
                <c:pt idx="5">
                  <c:v>БУЗ РА "Шебалинская РБ"</c:v>
                </c:pt>
                <c:pt idx="6">
                  <c:v>БУЗ РА "Усть-Коксинская РБ"</c:v>
                </c:pt>
                <c:pt idx="7">
                  <c:v>БУЗ РА "Турочакская РБ"</c:v>
                </c:pt>
                <c:pt idx="8">
                  <c:v>БУЗ РА "Майминская РБ"</c:v>
                </c:pt>
                <c:pt idx="9">
                  <c:v>БУЗ РА "Чойская РБ"</c:v>
                </c:pt>
                <c:pt idx="10">
                  <c:v>БУЗ РА "Чемальская РБ"</c:v>
                </c:pt>
                <c:pt idx="11">
                  <c:v>ООО "НПФ "Хеликс"</c:v>
                </c:pt>
                <c:pt idx="12">
                  <c:v>БУЗ РА "РБ"</c:v>
                </c:pt>
                <c:pt idx="13">
                  <c:v>Средняя по республике</c:v>
                </c:pt>
              </c:strCache>
            </c:strRef>
          </c:cat>
          <c:val>
            <c:numRef>
              <c:f>тест!$D$5:$D$24</c:f>
            </c:numRef>
          </c:val>
          <c:extLst>
            <c:ext xmlns:c16="http://schemas.microsoft.com/office/drawing/2014/chart" uri="{C3380CC4-5D6E-409C-BE32-E72D297353CC}">
              <c16:uniqueId val="{00000001-3AFA-4330-969A-D8ED34FA54F8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тест!$B$5:$B$24</c:f>
              <c:strCache>
                <c:ptCount val="14"/>
                <c:pt idx="0">
                  <c:v>БУЗ РА "Кош-Агачская РБ"</c:v>
                </c:pt>
                <c:pt idx="1">
                  <c:v>БУЗ РА "Улаганская РБ"</c:v>
                </c:pt>
                <c:pt idx="2">
                  <c:v>БУЗ РА "АБ"</c:v>
                </c:pt>
                <c:pt idx="3">
                  <c:v>БУЗ РА "Усть-Канская РБ"</c:v>
                </c:pt>
                <c:pt idx="4">
                  <c:v>БУЗ РА "Онгудайская РБ"</c:v>
                </c:pt>
                <c:pt idx="5">
                  <c:v>БУЗ РА "Шебалинская РБ"</c:v>
                </c:pt>
                <c:pt idx="6">
                  <c:v>БУЗ РА "Усть-Коксинская РБ"</c:v>
                </c:pt>
                <c:pt idx="7">
                  <c:v>БУЗ РА "Турочакская РБ"</c:v>
                </c:pt>
                <c:pt idx="8">
                  <c:v>БУЗ РА "Майминская РБ"</c:v>
                </c:pt>
                <c:pt idx="9">
                  <c:v>БУЗ РА "Чойская РБ"</c:v>
                </c:pt>
                <c:pt idx="10">
                  <c:v>БУЗ РА "Чемальская РБ"</c:v>
                </c:pt>
                <c:pt idx="11">
                  <c:v>ООО "НПФ "Хеликс"</c:v>
                </c:pt>
                <c:pt idx="12">
                  <c:v>БУЗ РА "РБ"</c:v>
                </c:pt>
                <c:pt idx="13">
                  <c:v>Средняя по республике</c:v>
                </c:pt>
              </c:strCache>
            </c:strRef>
          </c:cat>
          <c:val>
            <c:numRef>
              <c:f>тест!$E$5:$E$24</c:f>
            </c:numRef>
          </c:val>
          <c:extLst>
            <c:ext xmlns:c16="http://schemas.microsoft.com/office/drawing/2014/chart" uri="{C3380CC4-5D6E-409C-BE32-E72D297353CC}">
              <c16:uniqueId val="{00000002-3AFA-4330-969A-D8ED34FA54F8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тест!$B$5:$B$24</c:f>
              <c:strCache>
                <c:ptCount val="14"/>
                <c:pt idx="0">
                  <c:v>БУЗ РА "Кош-Агачская РБ"</c:v>
                </c:pt>
                <c:pt idx="1">
                  <c:v>БУЗ РА "Улаганская РБ"</c:v>
                </c:pt>
                <c:pt idx="2">
                  <c:v>БУЗ РА "АБ"</c:v>
                </c:pt>
                <c:pt idx="3">
                  <c:v>БУЗ РА "Усть-Канская РБ"</c:v>
                </c:pt>
                <c:pt idx="4">
                  <c:v>БУЗ РА "Онгудайская РБ"</c:v>
                </c:pt>
                <c:pt idx="5">
                  <c:v>БУЗ РА "Шебалинская РБ"</c:v>
                </c:pt>
                <c:pt idx="6">
                  <c:v>БУЗ РА "Усть-Коксинская РБ"</c:v>
                </c:pt>
                <c:pt idx="7">
                  <c:v>БУЗ РА "Турочакская РБ"</c:v>
                </c:pt>
                <c:pt idx="8">
                  <c:v>БУЗ РА "Майминская РБ"</c:v>
                </c:pt>
                <c:pt idx="9">
                  <c:v>БУЗ РА "Чойская РБ"</c:v>
                </c:pt>
                <c:pt idx="10">
                  <c:v>БУЗ РА "Чемальская РБ"</c:v>
                </c:pt>
                <c:pt idx="11">
                  <c:v>ООО "НПФ "Хеликс"</c:v>
                </c:pt>
                <c:pt idx="12">
                  <c:v>БУЗ РА "РБ"</c:v>
                </c:pt>
                <c:pt idx="13">
                  <c:v>Средняя по республике</c:v>
                </c:pt>
              </c:strCache>
            </c:strRef>
          </c:cat>
          <c:val>
            <c:numRef>
              <c:f>тест!$F$5:$F$24</c:f>
            </c:numRef>
          </c:val>
          <c:extLst>
            <c:ext xmlns:c16="http://schemas.microsoft.com/office/drawing/2014/chart" uri="{C3380CC4-5D6E-409C-BE32-E72D297353CC}">
              <c16:uniqueId val="{00000003-3AFA-4330-969A-D8ED34FA54F8}"/>
            </c:ext>
          </c:extLst>
        </c:ser>
        <c:ser>
          <c:idx val="4"/>
          <c:order val="4"/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3AFA-4330-969A-D8ED34FA54F8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3AFA-4330-969A-D8ED34FA54F8}"/>
              </c:ext>
            </c:extLst>
          </c:dPt>
          <c:dPt>
            <c:idx val="1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3AFA-4330-969A-D8ED34FA54F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тест!$B$5:$B$24</c:f>
              <c:strCache>
                <c:ptCount val="14"/>
                <c:pt idx="0">
                  <c:v>БУЗ РА "Кош-Агачская РБ"</c:v>
                </c:pt>
                <c:pt idx="1">
                  <c:v>БУЗ РА "Улаганская РБ"</c:v>
                </c:pt>
                <c:pt idx="2">
                  <c:v>БУЗ РА "АБ"</c:v>
                </c:pt>
                <c:pt idx="3">
                  <c:v>БУЗ РА "Усть-Канская РБ"</c:v>
                </c:pt>
                <c:pt idx="4">
                  <c:v>БУЗ РА "Онгудайская РБ"</c:v>
                </c:pt>
                <c:pt idx="5">
                  <c:v>БУЗ РА "Шебалинская РБ"</c:v>
                </c:pt>
                <c:pt idx="6">
                  <c:v>БУЗ РА "Усть-Коксинская РБ"</c:v>
                </c:pt>
                <c:pt idx="7">
                  <c:v>БУЗ РА "Турочакская РБ"</c:v>
                </c:pt>
                <c:pt idx="8">
                  <c:v>БУЗ РА "Майминская РБ"</c:v>
                </c:pt>
                <c:pt idx="9">
                  <c:v>БУЗ РА "Чойская РБ"</c:v>
                </c:pt>
                <c:pt idx="10">
                  <c:v>БУЗ РА "Чемальская РБ"</c:v>
                </c:pt>
                <c:pt idx="11">
                  <c:v>ООО "НПФ "Хеликс"</c:v>
                </c:pt>
                <c:pt idx="12">
                  <c:v>БУЗ РА "РБ"</c:v>
                </c:pt>
                <c:pt idx="13">
                  <c:v>Средняя по республике</c:v>
                </c:pt>
              </c:strCache>
            </c:strRef>
          </c:cat>
          <c:val>
            <c:numRef>
              <c:f>тест!$G$5:$G$24</c:f>
              <c:numCache>
                <c:formatCode>#,##0.0</c:formatCode>
                <c:ptCount val="14"/>
                <c:pt idx="0">
                  <c:v>96.453900709219852</c:v>
                </c:pt>
                <c:pt idx="1">
                  <c:v>51.044083526682137</c:v>
                </c:pt>
                <c:pt idx="2">
                  <c:v>5.5555555555555554</c:v>
                </c:pt>
                <c:pt idx="3">
                  <c:v>6.4327485380116958</c:v>
                </c:pt>
                <c:pt idx="4">
                  <c:v>96.577946768060841</c:v>
                </c:pt>
                <c:pt idx="5">
                  <c:v>0</c:v>
                </c:pt>
                <c:pt idx="6">
                  <c:v>1.1214953271028036</c:v>
                </c:pt>
                <c:pt idx="7">
                  <c:v>3.8610038610038608</c:v>
                </c:pt>
                <c:pt idx="8">
                  <c:v>0.22446689113355783</c:v>
                </c:pt>
                <c:pt idx="9">
                  <c:v>24.541284403669724</c:v>
                </c:pt>
                <c:pt idx="10">
                  <c:v>0.28653295128939826</c:v>
                </c:pt>
                <c:pt idx="11">
                  <c:v>0</c:v>
                </c:pt>
                <c:pt idx="12">
                  <c:v>0.13826477704804702</c:v>
                </c:pt>
                <c:pt idx="13">
                  <c:v>13.670476850248239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FA-4330-969A-D8ED34FA54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8440464"/>
        <c:axId val="168455440"/>
        <c:axId val="0"/>
      </c:bar3DChart>
      <c:catAx>
        <c:axId val="168440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68455440"/>
        <c:crosses val="autoZero"/>
        <c:auto val="1"/>
        <c:lblAlgn val="ctr"/>
        <c:lblOffset val="100"/>
        <c:noMultiLvlLbl val="0"/>
      </c:catAx>
      <c:valAx>
        <c:axId val="168455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68440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'Мед реабилитация'!$A$8:$A$17</c:f>
              <c:strCache>
                <c:ptCount val="8"/>
                <c:pt idx="0">
                  <c:v>БУЗ РА "Кош-Агачская РБ"</c:v>
                </c:pt>
                <c:pt idx="1">
                  <c:v>БУЗ РА "Шебалинская РБ"</c:v>
                </c:pt>
                <c:pt idx="2">
                  <c:v>БУЗ РА "Майминская РБ"</c:v>
                </c:pt>
                <c:pt idx="3">
                  <c:v>БУЗ РА "Чойская РБ"</c:v>
                </c:pt>
                <c:pt idx="4">
                  <c:v>БУЗ РА "Чемальская РБ"</c:v>
                </c:pt>
                <c:pt idx="5">
                  <c:v>БУЗ РА "Онгудайская РБ"</c:v>
                </c:pt>
                <c:pt idx="6">
                  <c:v>БУЗ РА "РБ"</c:v>
                </c:pt>
                <c:pt idx="7">
                  <c:v>Средняя по республике</c:v>
                </c:pt>
              </c:strCache>
            </c:strRef>
          </c:cat>
          <c:val>
            <c:numRef>
              <c:f>'Мед реабилитация'!$B$8:$B$17</c:f>
            </c:numRef>
          </c:val>
          <c:extLst>
            <c:ext xmlns:c16="http://schemas.microsoft.com/office/drawing/2014/chart" uri="{C3380CC4-5D6E-409C-BE32-E72D297353CC}">
              <c16:uniqueId val="{00000000-DD1E-4E73-9D48-B603709DA15C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'Мед реабилитация'!$A$8:$A$17</c:f>
              <c:strCache>
                <c:ptCount val="8"/>
                <c:pt idx="0">
                  <c:v>БУЗ РА "Кош-Агачская РБ"</c:v>
                </c:pt>
                <c:pt idx="1">
                  <c:v>БУЗ РА "Шебалинская РБ"</c:v>
                </c:pt>
                <c:pt idx="2">
                  <c:v>БУЗ РА "Майминская РБ"</c:v>
                </c:pt>
                <c:pt idx="3">
                  <c:v>БУЗ РА "Чойская РБ"</c:v>
                </c:pt>
                <c:pt idx="4">
                  <c:v>БУЗ РА "Чемальская РБ"</c:v>
                </c:pt>
                <c:pt idx="5">
                  <c:v>БУЗ РА "Онгудайская РБ"</c:v>
                </c:pt>
                <c:pt idx="6">
                  <c:v>БУЗ РА "РБ"</c:v>
                </c:pt>
                <c:pt idx="7">
                  <c:v>Средняя по республике</c:v>
                </c:pt>
              </c:strCache>
            </c:strRef>
          </c:cat>
          <c:val>
            <c:numRef>
              <c:f>'Мед реабилитация'!$C$8:$C$17</c:f>
            </c:numRef>
          </c:val>
          <c:extLst>
            <c:ext xmlns:c16="http://schemas.microsoft.com/office/drawing/2014/chart" uri="{C3380CC4-5D6E-409C-BE32-E72D297353CC}">
              <c16:uniqueId val="{00000001-DD1E-4E73-9D48-B603709DA15C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'Мед реабилитация'!$A$8:$A$17</c:f>
              <c:strCache>
                <c:ptCount val="8"/>
                <c:pt idx="0">
                  <c:v>БУЗ РА "Кош-Агачская РБ"</c:v>
                </c:pt>
                <c:pt idx="1">
                  <c:v>БУЗ РА "Шебалинская РБ"</c:v>
                </c:pt>
                <c:pt idx="2">
                  <c:v>БУЗ РА "Майминская РБ"</c:v>
                </c:pt>
                <c:pt idx="3">
                  <c:v>БУЗ РА "Чойская РБ"</c:v>
                </c:pt>
                <c:pt idx="4">
                  <c:v>БУЗ РА "Чемальская РБ"</c:v>
                </c:pt>
                <c:pt idx="5">
                  <c:v>БУЗ РА "Онгудайская РБ"</c:v>
                </c:pt>
                <c:pt idx="6">
                  <c:v>БУЗ РА "РБ"</c:v>
                </c:pt>
                <c:pt idx="7">
                  <c:v>Средняя по республике</c:v>
                </c:pt>
              </c:strCache>
            </c:strRef>
          </c:cat>
          <c:val>
            <c:numRef>
              <c:f>'Мед реабилитация'!$D$8:$D$17</c:f>
            </c:numRef>
          </c:val>
          <c:extLst>
            <c:ext xmlns:c16="http://schemas.microsoft.com/office/drawing/2014/chart" uri="{C3380CC4-5D6E-409C-BE32-E72D297353CC}">
              <c16:uniqueId val="{00000002-DD1E-4E73-9D48-B603709DA15C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'Мед реабилитация'!$A$8:$A$17</c:f>
              <c:strCache>
                <c:ptCount val="8"/>
                <c:pt idx="0">
                  <c:v>БУЗ РА "Кош-Агачская РБ"</c:v>
                </c:pt>
                <c:pt idx="1">
                  <c:v>БУЗ РА "Шебалинская РБ"</c:v>
                </c:pt>
                <c:pt idx="2">
                  <c:v>БУЗ РА "Майминская РБ"</c:v>
                </c:pt>
                <c:pt idx="3">
                  <c:v>БУЗ РА "Чойская РБ"</c:v>
                </c:pt>
                <c:pt idx="4">
                  <c:v>БУЗ РА "Чемальская РБ"</c:v>
                </c:pt>
                <c:pt idx="5">
                  <c:v>БУЗ РА "Онгудайская РБ"</c:v>
                </c:pt>
                <c:pt idx="6">
                  <c:v>БУЗ РА "РБ"</c:v>
                </c:pt>
                <c:pt idx="7">
                  <c:v>Средняя по республике</c:v>
                </c:pt>
              </c:strCache>
            </c:strRef>
          </c:cat>
          <c:val>
            <c:numRef>
              <c:f>'Мед реабилитация'!$E$8:$E$17</c:f>
            </c:numRef>
          </c:val>
          <c:extLst>
            <c:ext xmlns:c16="http://schemas.microsoft.com/office/drawing/2014/chart" uri="{C3380CC4-5D6E-409C-BE32-E72D297353CC}">
              <c16:uniqueId val="{00000003-DD1E-4E73-9D48-B603709DA15C}"/>
            </c:ext>
          </c:extLst>
        </c:ser>
        <c:ser>
          <c:idx val="4"/>
          <c:order val="4"/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DD1E-4E73-9D48-B603709DA15C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DD1E-4E73-9D48-B603709DA15C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B823-4EEE-B252-C97AE93EB716}"/>
              </c:ext>
            </c:extLst>
          </c:dPt>
          <c:dPt>
            <c:idx val="7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DD1E-4E73-9D48-B603709DA15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'Мед реабилитация'!$A$8:$A$17</c:f>
              <c:strCache>
                <c:ptCount val="8"/>
                <c:pt idx="0">
                  <c:v>БУЗ РА "Кош-Агачская РБ"</c:v>
                </c:pt>
                <c:pt idx="1">
                  <c:v>БУЗ РА "Шебалинская РБ"</c:v>
                </c:pt>
                <c:pt idx="2">
                  <c:v>БУЗ РА "Майминская РБ"</c:v>
                </c:pt>
                <c:pt idx="3">
                  <c:v>БУЗ РА "Чойская РБ"</c:v>
                </c:pt>
                <c:pt idx="4">
                  <c:v>БУЗ РА "Чемальская РБ"</c:v>
                </c:pt>
                <c:pt idx="5">
                  <c:v>БУЗ РА "Онгудайская РБ"</c:v>
                </c:pt>
                <c:pt idx="6">
                  <c:v>БУЗ РА "РБ"</c:v>
                </c:pt>
                <c:pt idx="7">
                  <c:v>Средняя по республике</c:v>
                </c:pt>
              </c:strCache>
            </c:strRef>
          </c:cat>
          <c:val>
            <c:numRef>
              <c:f>'Мед реабилитация'!$F$8:$F$17</c:f>
              <c:numCache>
                <c:formatCode>#,##0.0_ ;\-#,##0.0\ </c:formatCode>
                <c:ptCount val="8"/>
                <c:pt idx="0">
                  <c:v>95.180722891566262</c:v>
                </c:pt>
                <c:pt idx="1">
                  <c:v>93.75</c:v>
                </c:pt>
                <c:pt idx="2">
                  <c:v>100</c:v>
                </c:pt>
                <c:pt idx="3">
                  <c:v>146.66666666666666</c:v>
                </c:pt>
                <c:pt idx="4">
                  <c:v>93.75</c:v>
                </c:pt>
                <c:pt idx="5">
                  <c:v>76.08695652173914</c:v>
                </c:pt>
                <c:pt idx="6">
                  <c:v>55.782312925170061</c:v>
                </c:pt>
                <c:pt idx="7">
                  <c:v>81.402439024390233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1E-4E73-9D48-B603709DA1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24335392"/>
        <c:axId val="1824344544"/>
        <c:axId val="0"/>
      </c:bar3DChart>
      <c:catAx>
        <c:axId val="1824335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24344544"/>
        <c:crosses val="autoZero"/>
        <c:auto val="1"/>
        <c:lblAlgn val="ctr"/>
        <c:lblOffset val="100"/>
        <c:noMultiLvlLbl val="0"/>
      </c:catAx>
      <c:valAx>
        <c:axId val="1824344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_ ;\-#,##0.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24335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Неотл!$B$9:$B$26</c:f>
              <c:strCache>
                <c:ptCount val="16"/>
                <c:pt idx="0">
                  <c:v>БУЗ РА "Кош-Агачская РБ"</c:v>
                </c:pt>
                <c:pt idx="1">
                  <c:v>БУЗ РА "Улаганская РБ"</c:v>
                </c:pt>
                <c:pt idx="2">
                  <c:v>БУЗ РА "АБ"</c:v>
                </c:pt>
                <c:pt idx="3">
                  <c:v>БУЗ РА "Усть-Канская РБ"</c:v>
                </c:pt>
                <c:pt idx="4">
                  <c:v>БУЗ РА "Онгудайская РБ"</c:v>
                </c:pt>
                <c:pt idx="5">
                  <c:v>БУЗ РА "Шебалинская РБ"</c:v>
                </c:pt>
                <c:pt idx="6">
                  <c:v>БУЗ РА "Усть-Коксинская РБ"</c:v>
                </c:pt>
                <c:pt idx="7">
                  <c:v>БУЗ РА "Турочакская РБ"</c:v>
                </c:pt>
                <c:pt idx="8">
                  <c:v>БУЗ РА "Майминская РБ"</c:v>
                </c:pt>
                <c:pt idx="9">
                  <c:v>БУЗ РА "Чойская РБ"</c:v>
                </c:pt>
                <c:pt idx="10">
                  <c:v>БУЗ РА "Чемальская РБ"</c:v>
                </c:pt>
                <c:pt idx="11">
                  <c:v>АУЗ РА "РСП"</c:v>
                </c:pt>
                <c:pt idx="12">
                  <c:v>АУЗ РА "СП № 2"</c:v>
                </c:pt>
                <c:pt idx="13">
                  <c:v>БУЗ РА "ЦПБС"</c:v>
                </c:pt>
                <c:pt idx="14">
                  <c:v>БУЗ РА "РБ"</c:v>
                </c:pt>
                <c:pt idx="15">
                  <c:v>Средняя по республике</c:v>
                </c:pt>
              </c:strCache>
            </c:strRef>
          </c:cat>
          <c:val>
            <c:numRef>
              <c:f>Неотл!$C$9:$C$26</c:f>
            </c:numRef>
          </c:val>
          <c:extLst>
            <c:ext xmlns:c16="http://schemas.microsoft.com/office/drawing/2014/chart" uri="{C3380CC4-5D6E-409C-BE32-E72D297353CC}">
              <c16:uniqueId val="{00000000-2F4A-498A-8342-5130C94C27F6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Неотл!$B$9:$B$26</c:f>
              <c:strCache>
                <c:ptCount val="16"/>
                <c:pt idx="0">
                  <c:v>БУЗ РА "Кош-Агачская РБ"</c:v>
                </c:pt>
                <c:pt idx="1">
                  <c:v>БУЗ РА "Улаганская РБ"</c:v>
                </c:pt>
                <c:pt idx="2">
                  <c:v>БУЗ РА "АБ"</c:v>
                </c:pt>
                <c:pt idx="3">
                  <c:v>БУЗ РА "Усть-Канская РБ"</c:v>
                </c:pt>
                <c:pt idx="4">
                  <c:v>БУЗ РА "Онгудайская РБ"</c:v>
                </c:pt>
                <c:pt idx="5">
                  <c:v>БУЗ РА "Шебалинская РБ"</c:v>
                </c:pt>
                <c:pt idx="6">
                  <c:v>БУЗ РА "Усть-Коксинская РБ"</c:v>
                </c:pt>
                <c:pt idx="7">
                  <c:v>БУЗ РА "Турочакская РБ"</c:v>
                </c:pt>
                <c:pt idx="8">
                  <c:v>БУЗ РА "Майминская РБ"</c:v>
                </c:pt>
                <c:pt idx="9">
                  <c:v>БУЗ РА "Чойская РБ"</c:v>
                </c:pt>
                <c:pt idx="10">
                  <c:v>БУЗ РА "Чемальская РБ"</c:v>
                </c:pt>
                <c:pt idx="11">
                  <c:v>АУЗ РА "РСП"</c:v>
                </c:pt>
                <c:pt idx="12">
                  <c:v>АУЗ РА "СП № 2"</c:v>
                </c:pt>
                <c:pt idx="13">
                  <c:v>БУЗ РА "ЦПБС"</c:v>
                </c:pt>
                <c:pt idx="14">
                  <c:v>БУЗ РА "РБ"</c:v>
                </c:pt>
                <c:pt idx="15">
                  <c:v>Средняя по республике</c:v>
                </c:pt>
              </c:strCache>
            </c:strRef>
          </c:cat>
          <c:val>
            <c:numRef>
              <c:f>Неотл!$D$9:$D$26</c:f>
            </c:numRef>
          </c:val>
          <c:extLst>
            <c:ext xmlns:c16="http://schemas.microsoft.com/office/drawing/2014/chart" uri="{C3380CC4-5D6E-409C-BE32-E72D297353CC}">
              <c16:uniqueId val="{00000001-2F4A-498A-8342-5130C94C27F6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Неотл!$B$9:$B$26</c:f>
              <c:strCache>
                <c:ptCount val="16"/>
                <c:pt idx="0">
                  <c:v>БУЗ РА "Кош-Агачская РБ"</c:v>
                </c:pt>
                <c:pt idx="1">
                  <c:v>БУЗ РА "Улаганская РБ"</c:v>
                </c:pt>
                <c:pt idx="2">
                  <c:v>БУЗ РА "АБ"</c:v>
                </c:pt>
                <c:pt idx="3">
                  <c:v>БУЗ РА "Усть-Канская РБ"</c:v>
                </c:pt>
                <c:pt idx="4">
                  <c:v>БУЗ РА "Онгудайская РБ"</c:v>
                </c:pt>
                <c:pt idx="5">
                  <c:v>БУЗ РА "Шебалинская РБ"</c:v>
                </c:pt>
                <c:pt idx="6">
                  <c:v>БУЗ РА "Усть-Коксинская РБ"</c:v>
                </c:pt>
                <c:pt idx="7">
                  <c:v>БУЗ РА "Турочакская РБ"</c:v>
                </c:pt>
                <c:pt idx="8">
                  <c:v>БУЗ РА "Майминская РБ"</c:v>
                </c:pt>
                <c:pt idx="9">
                  <c:v>БУЗ РА "Чойская РБ"</c:v>
                </c:pt>
                <c:pt idx="10">
                  <c:v>БУЗ РА "Чемальская РБ"</c:v>
                </c:pt>
                <c:pt idx="11">
                  <c:v>АУЗ РА "РСП"</c:v>
                </c:pt>
                <c:pt idx="12">
                  <c:v>АУЗ РА "СП № 2"</c:v>
                </c:pt>
                <c:pt idx="13">
                  <c:v>БУЗ РА "ЦПБС"</c:v>
                </c:pt>
                <c:pt idx="14">
                  <c:v>БУЗ РА "РБ"</c:v>
                </c:pt>
                <c:pt idx="15">
                  <c:v>Средняя по республике</c:v>
                </c:pt>
              </c:strCache>
            </c:strRef>
          </c:cat>
          <c:val>
            <c:numRef>
              <c:f>Неотл!$E$9:$E$26</c:f>
            </c:numRef>
          </c:val>
          <c:extLst>
            <c:ext xmlns:c16="http://schemas.microsoft.com/office/drawing/2014/chart" uri="{C3380CC4-5D6E-409C-BE32-E72D297353CC}">
              <c16:uniqueId val="{00000002-2F4A-498A-8342-5130C94C27F6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Неотл!$B$9:$B$26</c:f>
              <c:strCache>
                <c:ptCount val="16"/>
                <c:pt idx="0">
                  <c:v>БУЗ РА "Кош-Агачская РБ"</c:v>
                </c:pt>
                <c:pt idx="1">
                  <c:v>БУЗ РА "Улаганская РБ"</c:v>
                </c:pt>
                <c:pt idx="2">
                  <c:v>БУЗ РА "АБ"</c:v>
                </c:pt>
                <c:pt idx="3">
                  <c:v>БУЗ РА "Усть-Канская РБ"</c:v>
                </c:pt>
                <c:pt idx="4">
                  <c:v>БУЗ РА "Онгудайская РБ"</c:v>
                </c:pt>
                <c:pt idx="5">
                  <c:v>БУЗ РА "Шебалинская РБ"</c:v>
                </c:pt>
                <c:pt idx="6">
                  <c:v>БУЗ РА "Усть-Коксинская РБ"</c:v>
                </c:pt>
                <c:pt idx="7">
                  <c:v>БУЗ РА "Турочакская РБ"</c:v>
                </c:pt>
                <c:pt idx="8">
                  <c:v>БУЗ РА "Майминская РБ"</c:v>
                </c:pt>
                <c:pt idx="9">
                  <c:v>БУЗ РА "Чойская РБ"</c:v>
                </c:pt>
                <c:pt idx="10">
                  <c:v>БУЗ РА "Чемальская РБ"</c:v>
                </c:pt>
                <c:pt idx="11">
                  <c:v>АУЗ РА "РСП"</c:v>
                </c:pt>
                <c:pt idx="12">
                  <c:v>АУЗ РА "СП № 2"</c:v>
                </c:pt>
                <c:pt idx="13">
                  <c:v>БУЗ РА "ЦПБС"</c:v>
                </c:pt>
                <c:pt idx="14">
                  <c:v>БУЗ РА "РБ"</c:v>
                </c:pt>
                <c:pt idx="15">
                  <c:v>Средняя по республике</c:v>
                </c:pt>
              </c:strCache>
            </c:strRef>
          </c:cat>
          <c:val>
            <c:numRef>
              <c:f>Неотл!$F$9:$F$26</c:f>
            </c:numRef>
          </c:val>
          <c:extLst>
            <c:ext xmlns:c16="http://schemas.microsoft.com/office/drawing/2014/chart" uri="{C3380CC4-5D6E-409C-BE32-E72D297353CC}">
              <c16:uniqueId val="{00000003-2F4A-498A-8342-5130C94C27F6}"/>
            </c:ext>
          </c:extLst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Неотл!$B$9:$B$26</c:f>
              <c:strCache>
                <c:ptCount val="16"/>
                <c:pt idx="0">
                  <c:v>БУЗ РА "Кош-Агачская РБ"</c:v>
                </c:pt>
                <c:pt idx="1">
                  <c:v>БУЗ РА "Улаганская РБ"</c:v>
                </c:pt>
                <c:pt idx="2">
                  <c:v>БУЗ РА "АБ"</c:v>
                </c:pt>
                <c:pt idx="3">
                  <c:v>БУЗ РА "Усть-Канская РБ"</c:v>
                </c:pt>
                <c:pt idx="4">
                  <c:v>БУЗ РА "Онгудайская РБ"</c:v>
                </c:pt>
                <c:pt idx="5">
                  <c:v>БУЗ РА "Шебалинская РБ"</c:v>
                </c:pt>
                <c:pt idx="6">
                  <c:v>БУЗ РА "Усть-Коксинская РБ"</c:v>
                </c:pt>
                <c:pt idx="7">
                  <c:v>БУЗ РА "Турочакская РБ"</c:v>
                </c:pt>
                <c:pt idx="8">
                  <c:v>БУЗ РА "Майминская РБ"</c:v>
                </c:pt>
                <c:pt idx="9">
                  <c:v>БУЗ РА "Чойская РБ"</c:v>
                </c:pt>
                <c:pt idx="10">
                  <c:v>БУЗ РА "Чемальская РБ"</c:v>
                </c:pt>
                <c:pt idx="11">
                  <c:v>АУЗ РА "РСП"</c:v>
                </c:pt>
                <c:pt idx="12">
                  <c:v>АУЗ РА "СП № 2"</c:v>
                </c:pt>
                <c:pt idx="13">
                  <c:v>БУЗ РА "ЦПБС"</c:v>
                </c:pt>
                <c:pt idx="14">
                  <c:v>БУЗ РА "РБ"</c:v>
                </c:pt>
                <c:pt idx="15">
                  <c:v>Средняя по республике</c:v>
                </c:pt>
              </c:strCache>
            </c:strRef>
          </c:cat>
          <c:val>
            <c:numRef>
              <c:f>Неотл!$G$9:$G$26</c:f>
            </c:numRef>
          </c:val>
          <c:extLst>
            <c:ext xmlns:c16="http://schemas.microsoft.com/office/drawing/2014/chart" uri="{C3380CC4-5D6E-409C-BE32-E72D297353CC}">
              <c16:uniqueId val="{00000004-2F4A-498A-8342-5130C94C27F6}"/>
            </c:ext>
          </c:extLst>
        </c:ser>
        <c:ser>
          <c:idx val="5"/>
          <c:order val="5"/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2F4A-498A-8342-5130C94C27F6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C-2F4A-498A-8342-5130C94C27F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A-2F4A-498A-8342-5130C94C27F6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2F4A-498A-8342-5130C94C27F6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8-2F4A-498A-8342-5130C94C27F6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2F4A-498A-8342-5130C94C27F6}"/>
              </c:ext>
            </c:extLst>
          </c:dPt>
          <c:dPt>
            <c:idx val="1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2F4A-498A-8342-5130C94C27F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Неотл!$B$9:$B$26</c:f>
              <c:strCache>
                <c:ptCount val="16"/>
                <c:pt idx="0">
                  <c:v>БУЗ РА "Кош-Агачская РБ"</c:v>
                </c:pt>
                <c:pt idx="1">
                  <c:v>БУЗ РА "Улаганская РБ"</c:v>
                </c:pt>
                <c:pt idx="2">
                  <c:v>БУЗ РА "АБ"</c:v>
                </c:pt>
                <c:pt idx="3">
                  <c:v>БУЗ РА "Усть-Канская РБ"</c:v>
                </c:pt>
                <c:pt idx="4">
                  <c:v>БУЗ РА "Онгудайская РБ"</c:v>
                </c:pt>
                <c:pt idx="5">
                  <c:v>БУЗ РА "Шебалинская РБ"</c:v>
                </c:pt>
                <c:pt idx="6">
                  <c:v>БУЗ РА "Усть-Коксинская РБ"</c:v>
                </c:pt>
                <c:pt idx="7">
                  <c:v>БУЗ РА "Турочакская РБ"</c:v>
                </c:pt>
                <c:pt idx="8">
                  <c:v>БУЗ РА "Майминская РБ"</c:v>
                </c:pt>
                <c:pt idx="9">
                  <c:v>БУЗ РА "Чойская РБ"</c:v>
                </c:pt>
                <c:pt idx="10">
                  <c:v>БУЗ РА "Чемальская РБ"</c:v>
                </c:pt>
                <c:pt idx="11">
                  <c:v>АУЗ РА "РСП"</c:v>
                </c:pt>
                <c:pt idx="12">
                  <c:v>АУЗ РА "СП № 2"</c:v>
                </c:pt>
                <c:pt idx="13">
                  <c:v>БУЗ РА "ЦПБС"</c:v>
                </c:pt>
                <c:pt idx="14">
                  <c:v>БУЗ РА "РБ"</c:v>
                </c:pt>
                <c:pt idx="15">
                  <c:v>Средняя по республике</c:v>
                </c:pt>
              </c:strCache>
            </c:strRef>
          </c:cat>
          <c:val>
            <c:numRef>
              <c:f>Неотл!$H$9:$H$26</c:f>
              <c:numCache>
                <c:formatCode>#,##0.0</c:formatCode>
                <c:ptCount val="16"/>
                <c:pt idx="0">
                  <c:v>79.077357325571143</c:v>
                </c:pt>
                <c:pt idx="1">
                  <c:v>95.083283162753361</c:v>
                </c:pt>
                <c:pt idx="2">
                  <c:v>131.191088260497</c:v>
                </c:pt>
                <c:pt idx="3">
                  <c:v>71.450544249881688</c:v>
                </c:pt>
                <c:pt idx="4">
                  <c:v>95.94635474437834</c:v>
                </c:pt>
                <c:pt idx="5">
                  <c:v>90.796190075251275</c:v>
                </c:pt>
                <c:pt idx="6">
                  <c:v>97.809348226873439</c:v>
                </c:pt>
                <c:pt idx="7">
                  <c:v>100.0925925925926</c:v>
                </c:pt>
                <c:pt idx="8">
                  <c:v>90.147186147186147</c:v>
                </c:pt>
                <c:pt idx="9">
                  <c:v>90.788013318534965</c:v>
                </c:pt>
                <c:pt idx="10">
                  <c:v>95.677608059798501</c:v>
                </c:pt>
                <c:pt idx="11">
                  <c:v>86.088888888888889</c:v>
                </c:pt>
                <c:pt idx="12">
                  <c:v>79.909090909090907</c:v>
                </c:pt>
                <c:pt idx="13">
                  <c:v>41.409488714877938</c:v>
                </c:pt>
                <c:pt idx="14">
                  <c:v>77.303012168362258</c:v>
                </c:pt>
                <c:pt idx="15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F4A-498A-8342-5130C94C27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0238080"/>
        <c:axId val="130238496"/>
        <c:axId val="0"/>
      </c:bar3DChart>
      <c:catAx>
        <c:axId val="130238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0238496"/>
        <c:crosses val="autoZero"/>
        <c:auto val="1"/>
        <c:lblAlgn val="ctr"/>
        <c:lblOffset val="100"/>
        <c:noMultiLvlLbl val="0"/>
      </c:catAx>
      <c:valAx>
        <c:axId val="130238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0238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КС!$C$95:$C$114</c:f>
              <c:strCache>
                <c:ptCount val="17"/>
                <c:pt idx="0">
                  <c:v>БУЗ РА "Кош-Агачская РБ" </c:v>
                </c:pt>
                <c:pt idx="1">
                  <c:v>БУЗ РА "Улаганская РБ" </c:v>
                </c:pt>
                <c:pt idx="2">
                  <c:v>БУЗ РА "Акташская РБ" </c:v>
                </c:pt>
                <c:pt idx="3">
                  <c:v>БУЗ РА "Усть -Канская РБ" </c:v>
                </c:pt>
                <c:pt idx="4">
                  <c:v>БУЗ РА "Шебалинская РБ" </c:v>
                </c:pt>
                <c:pt idx="5">
                  <c:v>БУЗ РА "Усть -Коксинская РБ" </c:v>
                </c:pt>
                <c:pt idx="6">
                  <c:v>БУЗ РА "Турочакская РБ" </c:v>
                </c:pt>
                <c:pt idx="7">
                  <c:v>БУЗ РА "Майминская РБ" </c:v>
                </c:pt>
                <c:pt idx="8">
                  <c:v>БУЗ РА "Чойская РБ" </c:v>
                </c:pt>
                <c:pt idx="9">
                  <c:v>БУЗ РА "Чемальская РБ" </c:v>
                </c:pt>
                <c:pt idx="10">
                  <c:v>БУЗ РА "ОнгуайскаяРБ" </c:v>
                </c:pt>
                <c:pt idx="11">
                  <c:v>УАКСП "Сантаторий Баранульский"</c:v>
                </c:pt>
                <c:pt idx="12">
                  <c:v>БУЗ РА "КВД"</c:v>
                </c:pt>
                <c:pt idx="13">
                  <c:v>БУЗ РА "ЦПБС" </c:v>
                </c:pt>
                <c:pt idx="14">
                  <c:v>БУЗ РА "РБ"</c:v>
                </c:pt>
                <c:pt idx="15">
                  <c:v>БУЗ РА "ПЦ"</c:v>
                </c:pt>
                <c:pt idx="16">
                  <c:v>Средняя по республике</c:v>
                </c:pt>
              </c:strCache>
            </c:strRef>
          </c:cat>
          <c:val>
            <c:numRef>
              <c:f>КС!$D$95:$D$114</c:f>
            </c:numRef>
          </c:val>
          <c:extLst>
            <c:ext xmlns:c16="http://schemas.microsoft.com/office/drawing/2014/chart" uri="{C3380CC4-5D6E-409C-BE32-E72D297353CC}">
              <c16:uniqueId val="{00000000-5A3A-42B9-8014-36BD0EDDF8C8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КС!$C$95:$C$114</c:f>
              <c:strCache>
                <c:ptCount val="17"/>
                <c:pt idx="0">
                  <c:v>БУЗ РА "Кош-Агачская РБ" </c:v>
                </c:pt>
                <c:pt idx="1">
                  <c:v>БУЗ РА "Улаганская РБ" </c:v>
                </c:pt>
                <c:pt idx="2">
                  <c:v>БУЗ РА "Акташская РБ" </c:v>
                </c:pt>
                <c:pt idx="3">
                  <c:v>БУЗ РА "Усть -Канская РБ" </c:v>
                </c:pt>
                <c:pt idx="4">
                  <c:v>БУЗ РА "Шебалинская РБ" </c:v>
                </c:pt>
                <c:pt idx="5">
                  <c:v>БУЗ РА "Усть -Коксинская РБ" </c:v>
                </c:pt>
                <c:pt idx="6">
                  <c:v>БУЗ РА "Турочакская РБ" </c:v>
                </c:pt>
                <c:pt idx="7">
                  <c:v>БУЗ РА "Майминская РБ" </c:v>
                </c:pt>
                <c:pt idx="8">
                  <c:v>БУЗ РА "Чойская РБ" </c:v>
                </c:pt>
                <c:pt idx="9">
                  <c:v>БУЗ РА "Чемальская РБ" </c:v>
                </c:pt>
                <c:pt idx="10">
                  <c:v>БУЗ РА "ОнгуайскаяРБ" </c:v>
                </c:pt>
                <c:pt idx="11">
                  <c:v>УАКСП "Сантаторий Баранульский"</c:v>
                </c:pt>
                <c:pt idx="12">
                  <c:v>БУЗ РА "КВД"</c:v>
                </c:pt>
                <c:pt idx="13">
                  <c:v>БУЗ РА "ЦПБС" </c:v>
                </c:pt>
                <c:pt idx="14">
                  <c:v>БУЗ РА "РБ"</c:v>
                </c:pt>
                <c:pt idx="15">
                  <c:v>БУЗ РА "ПЦ"</c:v>
                </c:pt>
                <c:pt idx="16">
                  <c:v>Средняя по республике</c:v>
                </c:pt>
              </c:strCache>
            </c:strRef>
          </c:cat>
          <c:val>
            <c:numRef>
              <c:f>КС!$E$95:$E$114</c:f>
            </c:numRef>
          </c:val>
          <c:extLst>
            <c:ext xmlns:c16="http://schemas.microsoft.com/office/drawing/2014/chart" uri="{C3380CC4-5D6E-409C-BE32-E72D297353CC}">
              <c16:uniqueId val="{00000001-5A3A-42B9-8014-36BD0EDDF8C8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КС!$C$95:$C$114</c:f>
              <c:strCache>
                <c:ptCount val="17"/>
                <c:pt idx="0">
                  <c:v>БУЗ РА "Кош-Агачская РБ" </c:v>
                </c:pt>
                <c:pt idx="1">
                  <c:v>БУЗ РА "Улаганская РБ" </c:v>
                </c:pt>
                <c:pt idx="2">
                  <c:v>БУЗ РА "Акташская РБ" </c:v>
                </c:pt>
                <c:pt idx="3">
                  <c:v>БУЗ РА "Усть -Канская РБ" </c:v>
                </c:pt>
                <c:pt idx="4">
                  <c:v>БУЗ РА "Шебалинская РБ" </c:v>
                </c:pt>
                <c:pt idx="5">
                  <c:v>БУЗ РА "Усть -Коксинская РБ" </c:v>
                </c:pt>
                <c:pt idx="6">
                  <c:v>БУЗ РА "Турочакская РБ" </c:v>
                </c:pt>
                <c:pt idx="7">
                  <c:v>БУЗ РА "Майминская РБ" </c:v>
                </c:pt>
                <c:pt idx="8">
                  <c:v>БУЗ РА "Чойская РБ" </c:v>
                </c:pt>
                <c:pt idx="9">
                  <c:v>БУЗ РА "Чемальская РБ" </c:v>
                </c:pt>
                <c:pt idx="10">
                  <c:v>БУЗ РА "ОнгуайскаяРБ" </c:v>
                </c:pt>
                <c:pt idx="11">
                  <c:v>УАКСП "Сантаторий Баранульский"</c:v>
                </c:pt>
                <c:pt idx="12">
                  <c:v>БУЗ РА "КВД"</c:v>
                </c:pt>
                <c:pt idx="13">
                  <c:v>БУЗ РА "ЦПБС" </c:v>
                </c:pt>
                <c:pt idx="14">
                  <c:v>БУЗ РА "РБ"</c:v>
                </c:pt>
                <c:pt idx="15">
                  <c:v>БУЗ РА "ПЦ"</c:v>
                </c:pt>
                <c:pt idx="16">
                  <c:v>Средняя по республике</c:v>
                </c:pt>
              </c:strCache>
            </c:strRef>
          </c:cat>
          <c:val>
            <c:numRef>
              <c:f>КС!$F$95:$F$114</c:f>
            </c:numRef>
          </c:val>
          <c:extLst>
            <c:ext xmlns:c16="http://schemas.microsoft.com/office/drawing/2014/chart" uri="{C3380CC4-5D6E-409C-BE32-E72D297353CC}">
              <c16:uniqueId val="{00000002-5A3A-42B9-8014-36BD0EDDF8C8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КС!$C$95:$C$114</c:f>
              <c:strCache>
                <c:ptCount val="17"/>
                <c:pt idx="0">
                  <c:v>БУЗ РА "Кош-Агачская РБ" </c:v>
                </c:pt>
                <c:pt idx="1">
                  <c:v>БУЗ РА "Улаганская РБ" </c:v>
                </c:pt>
                <c:pt idx="2">
                  <c:v>БУЗ РА "Акташская РБ" </c:v>
                </c:pt>
                <c:pt idx="3">
                  <c:v>БУЗ РА "Усть -Канская РБ" </c:v>
                </c:pt>
                <c:pt idx="4">
                  <c:v>БУЗ РА "Шебалинская РБ" </c:v>
                </c:pt>
                <c:pt idx="5">
                  <c:v>БУЗ РА "Усть -Коксинская РБ" </c:v>
                </c:pt>
                <c:pt idx="6">
                  <c:v>БУЗ РА "Турочакская РБ" </c:v>
                </c:pt>
                <c:pt idx="7">
                  <c:v>БУЗ РА "Майминская РБ" </c:v>
                </c:pt>
                <c:pt idx="8">
                  <c:v>БУЗ РА "Чойская РБ" </c:v>
                </c:pt>
                <c:pt idx="9">
                  <c:v>БУЗ РА "Чемальская РБ" </c:v>
                </c:pt>
                <c:pt idx="10">
                  <c:v>БУЗ РА "ОнгуайскаяРБ" </c:v>
                </c:pt>
                <c:pt idx="11">
                  <c:v>УАКСП "Сантаторий Баранульский"</c:v>
                </c:pt>
                <c:pt idx="12">
                  <c:v>БУЗ РА "КВД"</c:v>
                </c:pt>
                <c:pt idx="13">
                  <c:v>БУЗ РА "ЦПБС" </c:v>
                </c:pt>
                <c:pt idx="14">
                  <c:v>БУЗ РА "РБ"</c:v>
                </c:pt>
                <c:pt idx="15">
                  <c:v>БУЗ РА "ПЦ"</c:v>
                </c:pt>
                <c:pt idx="16">
                  <c:v>Средняя по республике</c:v>
                </c:pt>
              </c:strCache>
            </c:strRef>
          </c:cat>
          <c:val>
            <c:numRef>
              <c:f>КС!$G$95:$G$114</c:f>
            </c:numRef>
          </c:val>
          <c:extLst>
            <c:ext xmlns:c16="http://schemas.microsoft.com/office/drawing/2014/chart" uri="{C3380CC4-5D6E-409C-BE32-E72D297353CC}">
              <c16:uniqueId val="{00000003-5A3A-42B9-8014-36BD0EDDF8C8}"/>
            </c:ext>
          </c:extLst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КС!$C$95:$C$114</c:f>
              <c:strCache>
                <c:ptCount val="17"/>
                <c:pt idx="0">
                  <c:v>БУЗ РА "Кош-Агачская РБ" </c:v>
                </c:pt>
                <c:pt idx="1">
                  <c:v>БУЗ РА "Улаганская РБ" </c:v>
                </c:pt>
                <c:pt idx="2">
                  <c:v>БУЗ РА "Акташская РБ" </c:v>
                </c:pt>
                <c:pt idx="3">
                  <c:v>БУЗ РА "Усть -Канская РБ" </c:v>
                </c:pt>
                <c:pt idx="4">
                  <c:v>БУЗ РА "Шебалинская РБ" </c:v>
                </c:pt>
                <c:pt idx="5">
                  <c:v>БУЗ РА "Усть -Коксинская РБ" </c:v>
                </c:pt>
                <c:pt idx="6">
                  <c:v>БУЗ РА "Турочакская РБ" </c:v>
                </c:pt>
                <c:pt idx="7">
                  <c:v>БУЗ РА "Майминская РБ" </c:v>
                </c:pt>
                <c:pt idx="8">
                  <c:v>БУЗ РА "Чойская РБ" </c:v>
                </c:pt>
                <c:pt idx="9">
                  <c:v>БУЗ РА "Чемальская РБ" </c:v>
                </c:pt>
                <c:pt idx="10">
                  <c:v>БУЗ РА "ОнгуайскаяРБ" </c:v>
                </c:pt>
                <c:pt idx="11">
                  <c:v>УАКСП "Сантаторий Баранульский"</c:v>
                </c:pt>
                <c:pt idx="12">
                  <c:v>БУЗ РА "КВД"</c:v>
                </c:pt>
                <c:pt idx="13">
                  <c:v>БУЗ РА "ЦПБС" </c:v>
                </c:pt>
                <c:pt idx="14">
                  <c:v>БУЗ РА "РБ"</c:v>
                </c:pt>
                <c:pt idx="15">
                  <c:v>БУЗ РА "ПЦ"</c:v>
                </c:pt>
                <c:pt idx="16">
                  <c:v>Средняя по республике</c:v>
                </c:pt>
              </c:strCache>
            </c:strRef>
          </c:cat>
          <c:val>
            <c:numRef>
              <c:f>КС!$H$95:$H$114</c:f>
            </c:numRef>
          </c:val>
          <c:extLst>
            <c:ext xmlns:c16="http://schemas.microsoft.com/office/drawing/2014/chart" uri="{C3380CC4-5D6E-409C-BE32-E72D297353CC}">
              <c16:uniqueId val="{00000004-5A3A-42B9-8014-36BD0EDDF8C8}"/>
            </c:ext>
          </c:extLst>
        </c:ser>
        <c:ser>
          <c:idx val="5"/>
          <c:order val="5"/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КС!$C$95:$C$114</c:f>
              <c:strCache>
                <c:ptCount val="17"/>
                <c:pt idx="0">
                  <c:v>БУЗ РА "Кош-Агачская РБ" </c:v>
                </c:pt>
                <c:pt idx="1">
                  <c:v>БУЗ РА "Улаганская РБ" </c:v>
                </c:pt>
                <c:pt idx="2">
                  <c:v>БУЗ РА "Акташская РБ" </c:v>
                </c:pt>
                <c:pt idx="3">
                  <c:v>БУЗ РА "Усть -Канская РБ" </c:v>
                </c:pt>
                <c:pt idx="4">
                  <c:v>БУЗ РА "Шебалинская РБ" </c:v>
                </c:pt>
                <c:pt idx="5">
                  <c:v>БУЗ РА "Усть -Коксинская РБ" </c:v>
                </c:pt>
                <c:pt idx="6">
                  <c:v>БУЗ РА "Турочакская РБ" </c:v>
                </c:pt>
                <c:pt idx="7">
                  <c:v>БУЗ РА "Майминская РБ" </c:v>
                </c:pt>
                <c:pt idx="8">
                  <c:v>БУЗ РА "Чойская РБ" </c:v>
                </c:pt>
                <c:pt idx="9">
                  <c:v>БУЗ РА "Чемальская РБ" </c:v>
                </c:pt>
                <c:pt idx="10">
                  <c:v>БУЗ РА "ОнгуайскаяРБ" </c:v>
                </c:pt>
                <c:pt idx="11">
                  <c:v>УАКСП "Сантаторий Баранульский"</c:v>
                </c:pt>
                <c:pt idx="12">
                  <c:v>БУЗ РА "КВД"</c:v>
                </c:pt>
                <c:pt idx="13">
                  <c:v>БУЗ РА "ЦПБС" </c:v>
                </c:pt>
                <c:pt idx="14">
                  <c:v>БУЗ РА "РБ"</c:v>
                </c:pt>
                <c:pt idx="15">
                  <c:v>БУЗ РА "ПЦ"</c:v>
                </c:pt>
                <c:pt idx="16">
                  <c:v>Средняя по республике</c:v>
                </c:pt>
              </c:strCache>
            </c:strRef>
          </c:cat>
          <c:val>
            <c:numRef>
              <c:f>КС!$I$95:$I$114</c:f>
            </c:numRef>
          </c:val>
          <c:extLst>
            <c:ext xmlns:c16="http://schemas.microsoft.com/office/drawing/2014/chart" uri="{C3380CC4-5D6E-409C-BE32-E72D297353CC}">
              <c16:uniqueId val="{00000005-5A3A-42B9-8014-36BD0EDDF8C8}"/>
            </c:ext>
          </c:extLst>
        </c:ser>
        <c:ser>
          <c:idx val="6"/>
          <c:order val="6"/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КС!$C$95:$C$114</c:f>
              <c:strCache>
                <c:ptCount val="17"/>
                <c:pt idx="0">
                  <c:v>БУЗ РА "Кош-Агачская РБ" </c:v>
                </c:pt>
                <c:pt idx="1">
                  <c:v>БУЗ РА "Улаганская РБ" </c:v>
                </c:pt>
                <c:pt idx="2">
                  <c:v>БУЗ РА "Акташская РБ" </c:v>
                </c:pt>
                <c:pt idx="3">
                  <c:v>БУЗ РА "Усть -Канская РБ" </c:v>
                </c:pt>
                <c:pt idx="4">
                  <c:v>БУЗ РА "Шебалинская РБ" </c:v>
                </c:pt>
                <c:pt idx="5">
                  <c:v>БУЗ РА "Усть -Коксинская РБ" </c:v>
                </c:pt>
                <c:pt idx="6">
                  <c:v>БУЗ РА "Турочакская РБ" </c:v>
                </c:pt>
                <c:pt idx="7">
                  <c:v>БУЗ РА "Майминская РБ" </c:v>
                </c:pt>
                <c:pt idx="8">
                  <c:v>БУЗ РА "Чойская РБ" </c:v>
                </c:pt>
                <c:pt idx="9">
                  <c:v>БУЗ РА "Чемальская РБ" </c:v>
                </c:pt>
                <c:pt idx="10">
                  <c:v>БУЗ РА "ОнгуайскаяРБ" </c:v>
                </c:pt>
                <c:pt idx="11">
                  <c:v>УАКСП "Сантаторий Баранульский"</c:v>
                </c:pt>
                <c:pt idx="12">
                  <c:v>БУЗ РА "КВД"</c:v>
                </c:pt>
                <c:pt idx="13">
                  <c:v>БУЗ РА "ЦПБС" </c:v>
                </c:pt>
                <c:pt idx="14">
                  <c:v>БУЗ РА "РБ"</c:v>
                </c:pt>
                <c:pt idx="15">
                  <c:v>БУЗ РА "ПЦ"</c:v>
                </c:pt>
                <c:pt idx="16">
                  <c:v>Средняя по республике</c:v>
                </c:pt>
              </c:strCache>
            </c:strRef>
          </c:cat>
          <c:val>
            <c:numRef>
              <c:f>КС!$J$95:$J$114</c:f>
            </c:numRef>
          </c:val>
          <c:extLst>
            <c:ext xmlns:c16="http://schemas.microsoft.com/office/drawing/2014/chart" uri="{C3380CC4-5D6E-409C-BE32-E72D297353CC}">
              <c16:uniqueId val="{00000006-5A3A-42B9-8014-36BD0EDDF8C8}"/>
            </c:ext>
          </c:extLst>
        </c:ser>
        <c:ser>
          <c:idx val="7"/>
          <c:order val="7"/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КС!$C$95:$C$114</c:f>
              <c:strCache>
                <c:ptCount val="17"/>
                <c:pt idx="0">
                  <c:v>БУЗ РА "Кош-Агачская РБ" </c:v>
                </c:pt>
                <c:pt idx="1">
                  <c:v>БУЗ РА "Улаганская РБ" </c:v>
                </c:pt>
                <c:pt idx="2">
                  <c:v>БУЗ РА "Акташская РБ" </c:v>
                </c:pt>
                <c:pt idx="3">
                  <c:v>БУЗ РА "Усть -Канская РБ" </c:v>
                </c:pt>
                <c:pt idx="4">
                  <c:v>БУЗ РА "Шебалинская РБ" </c:v>
                </c:pt>
                <c:pt idx="5">
                  <c:v>БУЗ РА "Усть -Коксинская РБ" </c:v>
                </c:pt>
                <c:pt idx="6">
                  <c:v>БУЗ РА "Турочакская РБ" </c:v>
                </c:pt>
                <c:pt idx="7">
                  <c:v>БУЗ РА "Майминская РБ" </c:v>
                </c:pt>
                <c:pt idx="8">
                  <c:v>БУЗ РА "Чойская РБ" </c:v>
                </c:pt>
                <c:pt idx="9">
                  <c:v>БУЗ РА "Чемальская РБ" </c:v>
                </c:pt>
                <c:pt idx="10">
                  <c:v>БУЗ РА "ОнгуайскаяРБ" </c:v>
                </c:pt>
                <c:pt idx="11">
                  <c:v>УАКСП "Сантаторий Баранульский"</c:v>
                </c:pt>
                <c:pt idx="12">
                  <c:v>БУЗ РА "КВД"</c:v>
                </c:pt>
                <c:pt idx="13">
                  <c:v>БУЗ РА "ЦПБС" </c:v>
                </c:pt>
                <c:pt idx="14">
                  <c:v>БУЗ РА "РБ"</c:v>
                </c:pt>
                <c:pt idx="15">
                  <c:v>БУЗ РА "ПЦ"</c:v>
                </c:pt>
                <c:pt idx="16">
                  <c:v>Средняя по республике</c:v>
                </c:pt>
              </c:strCache>
            </c:strRef>
          </c:cat>
          <c:val>
            <c:numRef>
              <c:f>КС!$K$95:$K$114</c:f>
            </c:numRef>
          </c:val>
          <c:extLst>
            <c:ext xmlns:c16="http://schemas.microsoft.com/office/drawing/2014/chart" uri="{C3380CC4-5D6E-409C-BE32-E72D297353CC}">
              <c16:uniqueId val="{00000007-5A3A-42B9-8014-36BD0EDDF8C8}"/>
            </c:ext>
          </c:extLst>
        </c:ser>
        <c:ser>
          <c:idx val="8"/>
          <c:order val="8"/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КС!$C$95:$C$114</c:f>
              <c:strCache>
                <c:ptCount val="17"/>
                <c:pt idx="0">
                  <c:v>БУЗ РА "Кош-Агачская РБ" </c:v>
                </c:pt>
                <c:pt idx="1">
                  <c:v>БУЗ РА "Улаганская РБ" </c:v>
                </c:pt>
                <c:pt idx="2">
                  <c:v>БУЗ РА "Акташская РБ" </c:v>
                </c:pt>
                <c:pt idx="3">
                  <c:v>БУЗ РА "Усть -Канская РБ" </c:v>
                </c:pt>
                <c:pt idx="4">
                  <c:v>БУЗ РА "Шебалинская РБ" </c:v>
                </c:pt>
                <c:pt idx="5">
                  <c:v>БУЗ РА "Усть -Коксинская РБ" </c:v>
                </c:pt>
                <c:pt idx="6">
                  <c:v>БУЗ РА "Турочакская РБ" </c:v>
                </c:pt>
                <c:pt idx="7">
                  <c:v>БУЗ РА "Майминская РБ" </c:v>
                </c:pt>
                <c:pt idx="8">
                  <c:v>БУЗ РА "Чойская РБ" </c:v>
                </c:pt>
                <c:pt idx="9">
                  <c:v>БУЗ РА "Чемальская РБ" </c:v>
                </c:pt>
                <c:pt idx="10">
                  <c:v>БУЗ РА "ОнгуайскаяРБ" </c:v>
                </c:pt>
                <c:pt idx="11">
                  <c:v>УАКСП "Сантаторий Баранульский"</c:v>
                </c:pt>
                <c:pt idx="12">
                  <c:v>БУЗ РА "КВД"</c:v>
                </c:pt>
                <c:pt idx="13">
                  <c:v>БУЗ РА "ЦПБС" </c:v>
                </c:pt>
                <c:pt idx="14">
                  <c:v>БУЗ РА "РБ"</c:v>
                </c:pt>
                <c:pt idx="15">
                  <c:v>БУЗ РА "ПЦ"</c:v>
                </c:pt>
                <c:pt idx="16">
                  <c:v>Средняя по республике</c:v>
                </c:pt>
              </c:strCache>
            </c:strRef>
          </c:cat>
          <c:val>
            <c:numRef>
              <c:f>КС!$L$95:$L$114</c:f>
            </c:numRef>
          </c:val>
          <c:extLst>
            <c:ext xmlns:c16="http://schemas.microsoft.com/office/drawing/2014/chart" uri="{C3380CC4-5D6E-409C-BE32-E72D297353CC}">
              <c16:uniqueId val="{00000008-5A3A-42B9-8014-36BD0EDDF8C8}"/>
            </c:ext>
          </c:extLst>
        </c:ser>
        <c:ser>
          <c:idx val="9"/>
          <c:order val="9"/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КС!$C$95:$C$114</c:f>
              <c:strCache>
                <c:ptCount val="17"/>
                <c:pt idx="0">
                  <c:v>БУЗ РА "Кош-Агачская РБ" </c:v>
                </c:pt>
                <c:pt idx="1">
                  <c:v>БУЗ РА "Улаганская РБ" </c:v>
                </c:pt>
                <c:pt idx="2">
                  <c:v>БУЗ РА "Акташская РБ" </c:v>
                </c:pt>
                <c:pt idx="3">
                  <c:v>БУЗ РА "Усть -Канская РБ" </c:v>
                </c:pt>
                <c:pt idx="4">
                  <c:v>БУЗ РА "Шебалинская РБ" </c:v>
                </c:pt>
                <c:pt idx="5">
                  <c:v>БУЗ РА "Усть -Коксинская РБ" </c:v>
                </c:pt>
                <c:pt idx="6">
                  <c:v>БУЗ РА "Турочакская РБ" </c:v>
                </c:pt>
                <c:pt idx="7">
                  <c:v>БУЗ РА "Майминская РБ" </c:v>
                </c:pt>
                <c:pt idx="8">
                  <c:v>БУЗ РА "Чойская РБ" </c:v>
                </c:pt>
                <c:pt idx="9">
                  <c:v>БУЗ РА "Чемальская РБ" </c:v>
                </c:pt>
                <c:pt idx="10">
                  <c:v>БУЗ РА "ОнгуайскаяРБ" </c:v>
                </c:pt>
                <c:pt idx="11">
                  <c:v>УАКСП "Сантаторий Баранульский"</c:v>
                </c:pt>
                <c:pt idx="12">
                  <c:v>БУЗ РА "КВД"</c:v>
                </c:pt>
                <c:pt idx="13">
                  <c:v>БУЗ РА "ЦПБС" </c:v>
                </c:pt>
                <c:pt idx="14">
                  <c:v>БУЗ РА "РБ"</c:v>
                </c:pt>
                <c:pt idx="15">
                  <c:v>БУЗ РА "ПЦ"</c:v>
                </c:pt>
                <c:pt idx="16">
                  <c:v>Средняя по республике</c:v>
                </c:pt>
              </c:strCache>
            </c:strRef>
          </c:cat>
          <c:val>
            <c:numRef>
              <c:f>КС!$M$95:$M$114</c:f>
            </c:numRef>
          </c:val>
          <c:extLst>
            <c:ext xmlns:c16="http://schemas.microsoft.com/office/drawing/2014/chart" uri="{C3380CC4-5D6E-409C-BE32-E72D297353CC}">
              <c16:uniqueId val="{00000009-5A3A-42B9-8014-36BD0EDDF8C8}"/>
            </c:ext>
          </c:extLst>
        </c:ser>
        <c:ser>
          <c:idx val="10"/>
          <c:order val="10"/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КС!$C$95:$C$114</c:f>
              <c:strCache>
                <c:ptCount val="17"/>
                <c:pt idx="0">
                  <c:v>БУЗ РА "Кош-Агачская РБ" </c:v>
                </c:pt>
                <c:pt idx="1">
                  <c:v>БУЗ РА "Улаганская РБ" </c:v>
                </c:pt>
                <c:pt idx="2">
                  <c:v>БУЗ РА "Акташская РБ" </c:v>
                </c:pt>
                <c:pt idx="3">
                  <c:v>БУЗ РА "Усть -Канская РБ" </c:v>
                </c:pt>
                <c:pt idx="4">
                  <c:v>БУЗ РА "Шебалинская РБ" </c:v>
                </c:pt>
                <c:pt idx="5">
                  <c:v>БУЗ РА "Усть -Коксинская РБ" </c:v>
                </c:pt>
                <c:pt idx="6">
                  <c:v>БУЗ РА "Турочакская РБ" </c:v>
                </c:pt>
                <c:pt idx="7">
                  <c:v>БУЗ РА "Майминская РБ" </c:v>
                </c:pt>
                <c:pt idx="8">
                  <c:v>БУЗ РА "Чойская РБ" </c:v>
                </c:pt>
                <c:pt idx="9">
                  <c:v>БУЗ РА "Чемальская РБ" </c:v>
                </c:pt>
                <c:pt idx="10">
                  <c:v>БУЗ РА "ОнгуайскаяРБ" </c:v>
                </c:pt>
                <c:pt idx="11">
                  <c:v>УАКСП "Сантаторий Баранульский"</c:v>
                </c:pt>
                <c:pt idx="12">
                  <c:v>БУЗ РА "КВД"</c:v>
                </c:pt>
                <c:pt idx="13">
                  <c:v>БУЗ РА "ЦПБС" </c:v>
                </c:pt>
                <c:pt idx="14">
                  <c:v>БУЗ РА "РБ"</c:v>
                </c:pt>
                <c:pt idx="15">
                  <c:v>БУЗ РА "ПЦ"</c:v>
                </c:pt>
                <c:pt idx="16">
                  <c:v>Средняя по республике</c:v>
                </c:pt>
              </c:strCache>
            </c:strRef>
          </c:cat>
          <c:val>
            <c:numRef>
              <c:f>КС!$N$95:$N$114</c:f>
            </c:numRef>
          </c:val>
          <c:extLst>
            <c:ext xmlns:c16="http://schemas.microsoft.com/office/drawing/2014/chart" uri="{C3380CC4-5D6E-409C-BE32-E72D297353CC}">
              <c16:uniqueId val="{0000000A-5A3A-42B9-8014-36BD0EDDF8C8}"/>
            </c:ext>
          </c:extLst>
        </c:ser>
        <c:ser>
          <c:idx val="11"/>
          <c:order val="11"/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КС!$C$95:$C$114</c:f>
              <c:strCache>
                <c:ptCount val="17"/>
                <c:pt idx="0">
                  <c:v>БУЗ РА "Кош-Агачская РБ" </c:v>
                </c:pt>
                <c:pt idx="1">
                  <c:v>БУЗ РА "Улаганская РБ" </c:v>
                </c:pt>
                <c:pt idx="2">
                  <c:v>БУЗ РА "Акташская РБ" </c:v>
                </c:pt>
                <c:pt idx="3">
                  <c:v>БУЗ РА "Усть -Канская РБ" </c:v>
                </c:pt>
                <c:pt idx="4">
                  <c:v>БУЗ РА "Шебалинская РБ" </c:v>
                </c:pt>
                <c:pt idx="5">
                  <c:v>БУЗ РА "Усть -Коксинская РБ" </c:v>
                </c:pt>
                <c:pt idx="6">
                  <c:v>БУЗ РА "Турочакская РБ" </c:v>
                </c:pt>
                <c:pt idx="7">
                  <c:v>БУЗ РА "Майминская РБ" </c:v>
                </c:pt>
                <c:pt idx="8">
                  <c:v>БУЗ РА "Чойская РБ" </c:v>
                </c:pt>
                <c:pt idx="9">
                  <c:v>БУЗ РА "Чемальская РБ" </c:v>
                </c:pt>
                <c:pt idx="10">
                  <c:v>БУЗ РА "ОнгуайскаяРБ" </c:v>
                </c:pt>
                <c:pt idx="11">
                  <c:v>УАКСП "Сантаторий Баранульский"</c:v>
                </c:pt>
                <c:pt idx="12">
                  <c:v>БУЗ РА "КВД"</c:v>
                </c:pt>
                <c:pt idx="13">
                  <c:v>БУЗ РА "ЦПБС" </c:v>
                </c:pt>
                <c:pt idx="14">
                  <c:v>БУЗ РА "РБ"</c:v>
                </c:pt>
                <c:pt idx="15">
                  <c:v>БУЗ РА "ПЦ"</c:v>
                </c:pt>
                <c:pt idx="16">
                  <c:v>Средняя по республике</c:v>
                </c:pt>
              </c:strCache>
            </c:strRef>
          </c:cat>
          <c:val>
            <c:numRef>
              <c:f>КС!$O$95:$O$114</c:f>
            </c:numRef>
          </c:val>
          <c:extLst>
            <c:ext xmlns:c16="http://schemas.microsoft.com/office/drawing/2014/chart" uri="{C3380CC4-5D6E-409C-BE32-E72D297353CC}">
              <c16:uniqueId val="{0000000B-5A3A-42B9-8014-36BD0EDDF8C8}"/>
            </c:ext>
          </c:extLst>
        </c:ser>
        <c:ser>
          <c:idx val="12"/>
          <c:order val="12"/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КС!$C$95:$C$114</c:f>
              <c:strCache>
                <c:ptCount val="17"/>
                <c:pt idx="0">
                  <c:v>БУЗ РА "Кош-Агачская РБ" </c:v>
                </c:pt>
                <c:pt idx="1">
                  <c:v>БУЗ РА "Улаганская РБ" </c:v>
                </c:pt>
                <c:pt idx="2">
                  <c:v>БУЗ РА "Акташская РБ" </c:v>
                </c:pt>
                <c:pt idx="3">
                  <c:v>БУЗ РА "Усть -Канская РБ" </c:v>
                </c:pt>
                <c:pt idx="4">
                  <c:v>БУЗ РА "Шебалинская РБ" </c:v>
                </c:pt>
                <c:pt idx="5">
                  <c:v>БУЗ РА "Усть -Коксинская РБ" </c:v>
                </c:pt>
                <c:pt idx="6">
                  <c:v>БУЗ РА "Турочакская РБ" </c:v>
                </c:pt>
                <c:pt idx="7">
                  <c:v>БУЗ РА "Майминская РБ" </c:v>
                </c:pt>
                <c:pt idx="8">
                  <c:v>БУЗ РА "Чойская РБ" </c:v>
                </c:pt>
                <c:pt idx="9">
                  <c:v>БУЗ РА "Чемальская РБ" </c:v>
                </c:pt>
                <c:pt idx="10">
                  <c:v>БУЗ РА "ОнгуайскаяРБ" </c:v>
                </c:pt>
                <c:pt idx="11">
                  <c:v>УАКСП "Сантаторий Баранульский"</c:v>
                </c:pt>
                <c:pt idx="12">
                  <c:v>БУЗ РА "КВД"</c:v>
                </c:pt>
                <c:pt idx="13">
                  <c:v>БУЗ РА "ЦПБС" </c:v>
                </c:pt>
                <c:pt idx="14">
                  <c:v>БУЗ РА "РБ"</c:v>
                </c:pt>
                <c:pt idx="15">
                  <c:v>БУЗ РА "ПЦ"</c:v>
                </c:pt>
                <c:pt idx="16">
                  <c:v>Средняя по республике</c:v>
                </c:pt>
              </c:strCache>
            </c:strRef>
          </c:cat>
          <c:val>
            <c:numRef>
              <c:f>КС!$P$95:$P$114</c:f>
            </c:numRef>
          </c:val>
          <c:extLst>
            <c:ext xmlns:c16="http://schemas.microsoft.com/office/drawing/2014/chart" uri="{C3380CC4-5D6E-409C-BE32-E72D297353CC}">
              <c16:uniqueId val="{0000000C-5A3A-42B9-8014-36BD0EDDF8C8}"/>
            </c:ext>
          </c:extLst>
        </c:ser>
        <c:ser>
          <c:idx val="13"/>
          <c:order val="13"/>
          <c:spPr>
            <a:solidFill>
              <a:srgbClr val="42D0A2">
                <a:lumMod val="75000"/>
              </a:srgbClr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5A3A-42B9-8014-36BD0EDDF8C8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2-5A3A-42B9-8014-36BD0EDDF8C8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5A3A-42B9-8014-36BD0EDDF8C8}"/>
              </c:ext>
            </c:extLst>
          </c:dPt>
          <c:dPt>
            <c:idx val="1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0-5A3A-42B9-8014-36BD0EDDF8C8}"/>
              </c:ext>
            </c:extLst>
          </c:dPt>
          <c:dPt>
            <c:idx val="1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5A3A-42B9-8014-36BD0EDDF8C8}"/>
              </c:ext>
            </c:extLst>
          </c:dPt>
          <c:dPt>
            <c:idx val="1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E-5A3A-42B9-8014-36BD0EDDF8C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КС!$C$95:$C$114</c:f>
              <c:strCache>
                <c:ptCount val="17"/>
                <c:pt idx="0">
                  <c:v>БУЗ РА "Кош-Агачская РБ" </c:v>
                </c:pt>
                <c:pt idx="1">
                  <c:v>БУЗ РА "Улаганская РБ" </c:v>
                </c:pt>
                <c:pt idx="2">
                  <c:v>БУЗ РА "Акташская РБ" </c:v>
                </c:pt>
                <c:pt idx="3">
                  <c:v>БУЗ РА "Усть -Канская РБ" </c:v>
                </c:pt>
                <c:pt idx="4">
                  <c:v>БУЗ РА "Шебалинская РБ" </c:v>
                </c:pt>
                <c:pt idx="5">
                  <c:v>БУЗ РА "Усть -Коксинская РБ" </c:v>
                </c:pt>
                <c:pt idx="6">
                  <c:v>БУЗ РА "Турочакская РБ" </c:v>
                </c:pt>
                <c:pt idx="7">
                  <c:v>БУЗ РА "Майминская РБ" </c:v>
                </c:pt>
                <c:pt idx="8">
                  <c:v>БУЗ РА "Чойская РБ" </c:v>
                </c:pt>
                <c:pt idx="9">
                  <c:v>БУЗ РА "Чемальская РБ" </c:v>
                </c:pt>
                <c:pt idx="10">
                  <c:v>БУЗ РА "ОнгуайскаяРБ" </c:v>
                </c:pt>
                <c:pt idx="11">
                  <c:v>УАКСП "Сантаторий Баранульский"</c:v>
                </c:pt>
                <c:pt idx="12">
                  <c:v>БУЗ РА "КВД"</c:v>
                </c:pt>
                <c:pt idx="13">
                  <c:v>БУЗ РА "ЦПБС" </c:v>
                </c:pt>
                <c:pt idx="14">
                  <c:v>БУЗ РА "РБ"</c:v>
                </c:pt>
                <c:pt idx="15">
                  <c:v>БУЗ РА "ПЦ"</c:v>
                </c:pt>
                <c:pt idx="16">
                  <c:v>Средняя по республике</c:v>
                </c:pt>
              </c:strCache>
            </c:strRef>
          </c:cat>
          <c:val>
            <c:numRef>
              <c:f>КС!$Q$95:$Q$114</c:f>
              <c:numCache>
                <c:formatCode>#,##0.0</c:formatCode>
                <c:ptCount val="17"/>
                <c:pt idx="0">
                  <c:v>100.52029136316337</c:v>
                </c:pt>
                <c:pt idx="1">
                  <c:v>92.273068267066776</c:v>
                </c:pt>
                <c:pt idx="2">
                  <c:v>107.27969348659003</c:v>
                </c:pt>
                <c:pt idx="3">
                  <c:v>93.147410358565736</c:v>
                </c:pt>
                <c:pt idx="4">
                  <c:v>109.78964401294498</c:v>
                </c:pt>
                <c:pt idx="5">
                  <c:v>91.930379746835442</c:v>
                </c:pt>
                <c:pt idx="6">
                  <c:v>105.18945634266885</c:v>
                </c:pt>
                <c:pt idx="7">
                  <c:v>107.73962070732956</c:v>
                </c:pt>
                <c:pt idx="8">
                  <c:v>99.354838709677423</c:v>
                </c:pt>
                <c:pt idx="9">
                  <c:v>100.98113207547171</c:v>
                </c:pt>
                <c:pt idx="10">
                  <c:v>95.945945945945937</c:v>
                </c:pt>
                <c:pt idx="11">
                  <c:v>35.2112676056338</c:v>
                </c:pt>
                <c:pt idx="12">
                  <c:v>99.105145413870247</c:v>
                </c:pt>
                <c:pt idx="13">
                  <c:v>121.01506740681998</c:v>
                </c:pt>
                <c:pt idx="14">
                  <c:v>105.24402267685483</c:v>
                </c:pt>
                <c:pt idx="15">
                  <c:v>107.08884688090737</c:v>
                </c:pt>
                <c:pt idx="16">
                  <c:v>95.8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5A3A-42B9-8014-36BD0EDDF8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06196608"/>
        <c:axId val="1206199520"/>
        <c:axId val="0"/>
      </c:bar3DChart>
      <c:catAx>
        <c:axId val="120619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06199520"/>
        <c:crosses val="autoZero"/>
        <c:auto val="1"/>
        <c:lblAlgn val="ctr"/>
        <c:lblOffset val="100"/>
        <c:noMultiLvlLbl val="0"/>
      </c:catAx>
      <c:valAx>
        <c:axId val="1206199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06196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ВМП!$B$29</c:f>
              <c:strCache>
                <c:ptCount val="1"/>
                <c:pt idx="0">
                  <c:v>БУЗ РА "РБ"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4.0591005033284999E-3"/>
                  <c:y val="-8.494552394499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CA4-474B-A7AC-9DD426B4AF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ВМП!$C$29:$U$29</c:f>
              <c:numCache>
                <c:formatCode>0.0</c:formatCode>
                <c:ptCount val="1"/>
                <c:pt idx="0">
                  <c:v>97.5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A4-474B-A7AC-9DD426B4AF89}"/>
            </c:ext>
          </c:extLst>
        </c:ser>
        <c:ser>
          <c:idx val="1"/>
          <c:order val="1"/>
          <c:tx>
            <c:strRef>
              <c:f>ВМП!$B$30</c:f>
              <c:strCache>
                <c:ptCount val="1"/>
                <c:pt idx="0">
                  <c:v>БУЗ РА "ПЦ"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0443253774963468E-2"/>
                  <c:y val="-7.07879366208291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CA4-474B-A7AC-9DD426B4AF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ВМП!$C$30:$U$30</c:f>
              <c:numCache>
                <c:formatCode>0.0</c:formatCode>
                <c:ptCount val="1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A4-474B-A7AC-9DD426B4AF89}"/>
            </c:ext>
          </c:extLst>
        </c:ser>
        <c:ser>
          <c:idx val="2"/>
          <c:order val="2"/>
          <c:tx>
            <c:strRef>
              <c:f>ВМП!$B$31</c:f>
              <c:strCache>
                <c:ptCount val="1"/>
                <c:pt idx="0">
                  <c:v>Среднее по республике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2620555284948854E-2"/>
                  <c:y val="-0.106181904931243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CA4-474B-A7AC-9DD426B4AF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ВМП!$C$31:$U$31</c:f>
              <c:numCache>
                <c:formatCode>0.0</c:formatCode>
                <c:ptCount val="1"/>
                <c:pt idx="0">
                  <c:v>97.5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CA4-474B-A7AC-9DD426B4AF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19652672"/>
        <c:axId val="1819654752"/>
        <c:axId val="0"/>
      </c:bar3DChart>
      <c:catAx>
        <c:axId val="181965267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19654752"/>
        <c:crosses val="autoZero"/>
        <c:auto val="1"/>
        <c:lblAlgn val="ctr"/>
        <c:lblOffset val="100"/>
        <c:noMultiLvlLbl val="0"/>
      </c:catAx>
      <c:valAx>
        <c:axId val="1819654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19652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Лист1!$A$8</c:f>
              <c:strCache>
                <c:ptCount val="1"/>
                <c:pt idx="0">
                  <c:v>Норматив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367002920676195E-3"/>
                  <c:y val="-4.8192771084337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5E0-4DB1-A9B2-2669569EBF59}"/>
                </c:ext>
              </c:extLst>
            </c:dLbl>
            <c:dLbl>
              <c:idx val="1"/>
              <c:layout>
                <c:manualLayout>
                  <c:x val="8.417507301690488E-3"/>
                  <c:y val="-4.819277108433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5E0-4DB1-A9B2-2669569EBF59}"/>
                </c:ext>
              </c:extLst>
            </c:dLbl>
            <c:dLbl>
              <c:idx val="2"/>
              <c:layout>
                <c:manualLayout>
                  <c:x val="0"/>
                  <c:y val="-5.0870147255689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5E0-4DB1-A9B2-2669569EBF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Лист1!$B$7:$D$7</c:f>
              <c:strCache>
                <c:ptCount val="3"/>
                <c:pt idx="0">
                  <c:v>Посещения с профилактической целью</c:v>
                </c:pt>
                <c:pt idx="1">
                  <c:v>Обращения в связи с заболеваниями</c:v>
                </c:pt>
                <c:pt idx="2">
                  <c:v>Посещения в неотложной форме</c:v>
                </c:pt>
              </c:strCache>
            </c:strRef>
          </c:cat>
          <c:val>
            <c:numRef>
              <c:f>Лист1!$B$8:$D$8</c:f>
              <c:numCache>
                <c:formatCode>#,##0</c:formatCode>
                <c:ptCount val="3"/>
                <c:pt idx="0">
                  <c:v>606081</c:v>
                </c:pt>
                <c:pt idx="1">
                  <c:v>396844</c:v>
                </c:pt>
                <c:pt idx="2">
                  <c:v>119872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E0-4DB1-A9B2-2669569EBF59}"/>
            </c:ext>
          </c:extLst>
        </c:ser>
        <c:ser>
          <c:idx val="1"/>
          <c:order val="1"/>
          <c:tx>
            <c:strRef>
              <c:f>Лист1!$A$9</c:f>
              <c:strCache>
                <c:ptCount val="1"/>
                <c:pt idx="0">
                  <c:v>2022 год (факт)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8720533587776274E-2"/>
                  <c:y val="-4.0160642570281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5E0-4DB1-A9B2-2669569EBF59}"/>
                </c:ext>
              </c:extLst>
            </c:dLbl>
            <c:dLbl>
              <c:idx val="1"/>
              <c:layout>
                <c:manualLayout>
                  <c:x val="2.52525219050714E-2"/>
                  <c:y val="-4.01606425702811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5E0-4DB1-A9B2-2669569EBF59}"/>
                </c:ext>
              </c:extLst>
            </c:dLbl>
            <c:dLbl>
              <c:idx val="2"/>
              <c:layout>
                <c:manualLayout>
                  <c:x val="0"/>
                  <c:y val="-4.2838018741633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5E0-4DB1-A9B2-2669569EBF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Лист1!$B$7:$D$7</c:f>
              <c:strCache>
                <c:ptCount val="3"/>
                <c:pt idx="0">
                  <c:v>Посещения с профилактической целью</c:v>
                </c:pt>
                <c:pt idx="1">
                  <c:v>Обращения в связи с заболеваниями</c:v>
                </c:pt>
                <c:pt idx="2">
                  <c:v>Посещения в неотложной форме</c:v>
                </c:pt>
              </c:strCache>
            </c:strRef>
          </c:cat>
          <c:val>
            <c:numRef>
              <c:f>Лист1!$B$9:$D$9</c:f>
              <c:numCache>
                <c:formatCode>#,##0</c:formatCode>
                <c:ptCount val="3"/>
                <c:pt idx="0">
                  <c:v>630323</c:v>
                </c:pt>
                <c:pt idx="1">
                  <c:v>375092</c:v>
                </c:pt>
                <c:pt idx="2">
                  <c:v>121727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5E0-4DB1-A9B2-2669569EBF59}"/>
            </c:ext>
          </c:extLst>
        </c:ser>
        <c:ser>
          <c:idx val="2"/>
          <c:order val="2"/>
          <c:tx>
            <c:strRef>
              <c:f>Лист1!$A$10</c:f>
              <c:strCache>
                <c:ptCount val="1"/>
                <c:pt idx="0">
                  <c:v>2023 год (факт)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5555548191157156E-2"/>
                  <c:y val="-1.87416331994645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05E0-4DB1-A9B2-2669569EBF59}"/>
                </c:ext>
              </c:extLst>
            </c:dLbl>
            <c:dLbl>
              <c:idx val="1"/>
              <c:layout>
                <c:manualLayout>
                  <c:x val="3.8720533587776239E-2"/>
                  <c:y val="-5.89022757697456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05E0-4DB1-A9B2-2669569EBF59}"/>
                </c:ext>
              </c:extLst>
            </c:dLbl>
            <c:dLbl>
              <c:idx val="2"/>
              <c:layout>
                <c:manualLayout>
                  <c:x val="6.73400584135239E-3"/>
                  <c:y val="-5.0870147255689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05E0-4DB1-A9B2-2669569EBF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Лист1!$B$7:$D$7</c:f>
              <c:strCache>
                <c:ptCount val="3"/>
                <c:pt idx="0">
                  <c:v>Посещения с профилактической целью</c:v>
                </c:pt>
                <c:pt idx="1">
                  <c:v>Обращения в связи с заболеваниями</c:v>
                </c:pt>
                <c:pt idx="2">
                  <c:v>Посещения в неотложной форме</c:v>
                </c:pt>
              </c:strCache>
            </c:strRef>
          </c:cat>
          <c:val>
            <c:numRef>
              <c:f>Лист1!$B$10:$D$10</c:f>
              <c:numCache>
                <c:formatCode>#,##0</c:formatCode>
                <c:ptCount val="3"/>
                <c:pt idx="0">
                  <c:v>646929</c:v>
                </c:pt>
                <c:pt idx="1">
                  <c:v>307475</c:v>
                </c:pt>
                <c:pt idx="2">
                  <c:v>101835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5E0-4DB1-A9B2-2669569EBF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04879072"/>
        <c:axId val="1778366336"/>
        <c:axId val="0"/>
      </c:bar3DChart>
      <c:catAx>
        <c:axId val="2104879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78366336"/>
        <c:crosses val="autoZero"/>
        <c:auto val="1"/>
        <c:lblAlgn val="ctr"/>
        <c:lblOffset val="100"/>
        <c:noMultiLvlLbl val="0"/>
      </c:catAx>
      <c:valAx>
        <c:axId val="1778366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104879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/>
              <a:t>Выполнение объемов</a:t>
            </a:r>
            <a:r>
              <a:rPr lang="ru-RU" b="1" baseline="0"/>
              <a:t> по профилю</a:t>
            </a:r>
            <a:r>
              <a:rPr lang="ru-RU" b="1"/>
              <a:t> "Медицинская реабилитация" </a:t>
            </a:r>
          </a:p>
          <a:p>
            <a:pPr>
              <a:defRPr b="1"/>
            </a:pPr>
            <a:r>
              <a:rPr lang="ru-RU" b="1"/>
              <a:t>в условиях </a:t>
            </a:r>
            <a:r>
              <a:rPr lang="ru-RU" b="1" baseline="0"/>
              <a:t>стационара</a:t>
            </a:r>
            <a:r>
              <a:rPr lang="ru-RU" b="1"/>
              <a:t> за 2023 год, в %</a:t>
            </a:r>
          </a:p>
        </c:rich>
      </c:tx>
      <c:layout>
        <c:manualLayout>
          <c:xMode val="edge"/>
          <c:yMode val="edge"/>
          <c:x val="0.17699284693216813"/>
          <c:y val="4.24330742265308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20"/>
      <c:rotY val="7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'Мед реабилитация'!$B$42:$B$44</c:f>
              <c:strCache>
                <c:ptCount val="3"/>
                <c:pt idx="0">
                  <c:v> СТАЦИОНАР</c:v>
                </c:pt>
                <c:pt idx="2">
                  <c:v>План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'Мед реабилитация'!$A$45:$A$55</c:f>
              <c:strCache>
                <c:ptCount val="6"/>
                <c:pt idx="1">
                  <c:v>БУЗ РА "Майминская РБ"</c:v>
                </c:pt>
                <c:pt idx="2">
                  <c:v>БУЗ РА "Чемальская РБ"</c:v>
                </c:pt>
                <c:pt idx="3">
                  <c:v>ООО"Санаторий Барнаульский"</c:v>
                </c:pt>
                <c:pt idx="4">
                  <c:v>ЗАО "Санаторий Сосновый Бор"</c:v>
                </c:pt>
                <c:pt idx="5">
                  <c:v>Средняя по республике</c:v>
                </c:pt>
              </c:strCache>
            </c:strRef>
          </c:cat>
          <c:val>
            <c:numRef>
              <c:f>'Мед реабилитация'!$B$45:$B$55</c:f>
            </c:numRef>
          </c:val>
          <c:extLst>
            <c:ext xmlns:c16="http://schemas.microsoft.com/office/drawing/2014/chart" uri="{C3380CC4-5D6E-409C-BE32-E72D297353CC}">
              <c16:uniqueId val="{00000000-EBFF-4D17-B61C-D6888F0B9FEF}"/>
            </c:ext>
          </c:extLst>
        </c:ser>
        <c:ser>
          <c:idx val="1"/>
          <c:order val="1"/>
          <c:tx>
            <c:strRef>
              <c:f>'Мед реабилитация'!$C$42:$C$44</c:f>
              <c:strCache>
                <c:ptCount val="3"/>
                <c:pt idx="0">
                  <c:v> СТАЦИОНАР</c:v>
                </c:pt>
                <c:pt idx="2">
                  <c:v>План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'Мед реабилитация'!$A$45:$A$55</c:f>
              <c:strCache>
                <c:ptCount val="6"/>
                <c:pt idx="1">
                  <c:v>БУЗ РА "Майминская РБ"</c:v>
                </c:pt>
                <c:pt idx="2">
                  <c:v>БУЗ РА "Чемальская РБ"</c:v>
                </c:pt>
                <c:pt idx="3">
                  <c:v>ООО"Санаторий Барнаульский"</c:v>
                </c:pt>
                <c:pt idx="4">
                  <c:v>ЗАО "Санаторий Сосновый Бор"</c:v>
                </c:pt>
                <c:pt idx="5">
                  <c:v>Средняя по республике</c:v>
                </c:pt>
              </c:strCache>
            </c:strRef>
          </c:cat>
          <c:val>
            <c:numRef>
              <c:f>'Мед реабилитация'!$C$45:$C$55</c:f>
            </c:numRef>
          </c:val>
          <c:extLst>
            <c:ext xmlns:c16="http://schemas.microsoft.com/office/drawing/2014/chart" uri="{C3380CC4-5D6E-409C-BE32-E72D297353CC}">
              <c16:uniqueId val="{00000001-EBFF-4D17-B61C-D6888F0B9FEF}"/>
            </c:ext>
          </c:extLst>
        </c:ser>
        <c:ser>
          <c:idx val="2"/>
          <c:order val="2"/>
          <c:tx>
            <c:strRef>
              <c:f>'Мед реабилитация'!$D$42:$D$44</c:f>
              <c:strCache>
                <c:ptCount val="3"/>
                <c:pt idx="0">
                  <c:v> СТАЦИОНАР</c:v>
                </c:pt>
                <c:pt idx="2">
                  <c:v>Принято на оплату по реестрам счетам за  2023 г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'Мед реабилитация'!$A$45:$A$55</c:f>
              <c:strCache>
                <c:ptCount val="6"/>
                <c:pt idx="1">
                  <c:v>БУЗ РА "Майминская РБ"</c:v>
                </c:pt>
                <c:pt idx="2">
                  <c:v>БУЗ РА "Чемальская РБ"</c:v>
                </c:pt>
                <c:pt idx="3">
                  <c:v>ООО"Санаторий Барнаульский"</c:v>
                </c:pt>
                <c:pt idx="4">
                  <c:v>ЗАО "Санаторий Сосновый Бор"</c:v>
                </c:pt>
                <c:pt idx="5">
                  <c:v>Средняя по республике</c:v>
                </c:pt>
              </c:strCache>
            </c:strRef>
          </c:cat>
          <c:val>
            <c:numRef>
              <c:f>'Мед реабилитация'!$D$45:$D$55</c:f>
            </c:numRef>
          </c:val>
          <c:extLst>
            <c:ext xmlns:c16="http://schemas.microsoft.com/office/drawing/2014/chart" uri="{C3380CC4-5D6E-409C-BE32-E72D297353CC}">
              <c16:uniqueId val="{00000002-EBFF-4D17-B61C-D6888F0B9FEF}"/>
            </c:ext>
          </c:extLst>
        </c:ser>
        <c:ser>
          <c:idx val="3"/>
          <c:order val="3"/>
          <c:tx>
            <c:strRef>
              <c:f>'Мед реабилитация'!$E$42:$E$44</c:f>
              <c:strCache>
                <c:ptCount val="3"/>
                <c:pt idx="0">
                  <c:v> СТАЦИОНАР</c:v>
                </c:pt>
                <c:pt idx="2">
                  <c:v>Принято на оплату по реестрам счетам за  2023 г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'Мед реабилитация'!$A$45:$A$55</c:f>
              <c:strCache>
                <c:ptCount val="6"/>
                <c:pt idx="1">
                  <c:v>БУЗ РА "Майминская РБ"</c:v>
                </c:pt>
                <c:pt idx="2">
                  <c:v>БУЗ РА "Чемальская РБ"</c:v>
                </c:pt>
                <c:pt idx="3">
                  <c:v>ООО"Санаторий Барнаульский"</c:v>
                </c:pt>
                <c:pt idx="4">
                  <c:v>ЗАО "Санаторий Сосновый Бор"</c:v>
                </c:pt>
                <c:pt idx="5">
                  <c:v>Средняя по республике</c:v>
                </c:pt>
              </c:strCache>
            </c:strRef>
          </c:cat>
          <c:val>
            <c:numRef>
              <c:f>'Мед реабилитация'!$E$45:$E$55</c:f>
            </c:numRef>
          </c:val>
          <c:extLst>
            <c:ext xmlns:c16="http://schemas.microsoft.com/office/drawing/2014/chart" uri="{C3380CC4-5D6E-409C-BE32-E72D297353CC}">
              <c16:uniqueId val="{00000003-EBFF-4D17-B61C-D6888F0B9FEF}"/>
            </c:ext>
          </c:extLst>
        </c:ser>
        <c:ser>
          <c:idx val="4"/>
          <c:order val="4"/>
          <c:tx>
            <c:strRef>
              <c:f>'Мед реабилитация'!$F$42:$F$44</c:f>
              <c:strCache>
                <c:ptCount val="3"/>
                <c:pt idx="0">
                  <c:v> СТАЦИОНАР</c:v>
                </c:pt>
                <c:pt idx="2">
                  <c:v>Выполнение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8-EBFF-4D17-B61C-D6888F0B9FEF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EBFF-4D17-B61C-D6888F0B9FEF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EBFF-4D17-B61C-D6888F0B9FEF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EBFF-4D17-B61C-D6888F0B9FEF}"/>
              </c:ext>
            </c:extLst>
          </c:dPt>
          <c:dPt>
            <c:idx val="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EBFF-4D17-B61C-D6888F0B9FEF}"/>
              </c:ext>
            </c:extLst>
          </c:dPt>
          <c:dLbls>
            <c:dLbl>
              <c:idx val="1"/>
              <c:layout>
                <c:manualLayout>
                  <c:x val="-4.1242105708907635E-2"/>
                  <c:y val="-3.022221658144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EBFF-4D17-B61C-D6888F0B9FEF}"/>
                </c:ext>
              </c:extLst>
            </c:dLbl>
            <c:dLbl>
              <c:idx val="2"/>
              <c:layout>
                <c:manualLayout>
                  <c:x val="-1.1547789598494137E-2"/>
                  <c:y val="-5.54073970659859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EBFF-4D17-B61C-D6888F0B9FEF}"/>
                </c:ext>
              </c:extLst>
            </c:dLbl>
            <c:dLbl>
              <c:idx val="3"/>
              <c:layout>
                <c:manualLayout>
                  <c:x val="-4.9490526850689154E-3"/>
                  <c:y val="-6.5481469259801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BFF-4D17-B61C-D6888F0B9FEF}"/>
                </c:ext>
              </c:extLst>
            </c:dLbl>
            <c:dLbl>
              <c:idx val="4"/>
              <c:layout>
                <c:manualLayout>
                  <c:x val="1.1547789598494137E-2"/>
                  <c:y val="-4.6408040726757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BFF-4D17-B61C-D6888F0B9F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'Мед реабилитация'!$A$45:$A$55</c:f>
              <c:strCache>
                <c:ptCount val="6"/>
                <c:pt idx="1">
                  <c:v>БУЗ РА "Майминская РБ"</c:v>
                </c:pt>
                <c:pt idx="2">
                  <c:v>БУЗ РА "Чемальская РБ"</c:v>
                </c:pt>
                <c:pt idx="3">
                  <c:v>ООО"Санаторий Барнаульский"</c:v>
                </c:pt>
                <c:pt idx="4">
                  <c:v>ЗАО "Санаторий Сосновый Бор"</c:v>
                </c:pt>
                <c:pt idx="5">
                  <c:v>Средняя по республике</c:v>
                </c:pt>
              </c:strCache>
            </c:strRef>
          </c:cat>
          <c:val>
            <c:numRef>
              <c:f>'Мед реабилитация'!$F$45:$F$55</c:f>
              <c:numCache>
                <c:formatCode>#,##0.0_ ;\-#,##0.0\ </c:formatCode>
                <c:ptCount val="6"/>
                <c:pt idx="1">
                  <c:v>105.11627906976744</c:v>
                </c:pt>
                <c:pt idx="2">
                  <c:v>95.981087470449182</c:v>
                </c:pt>
                <c:pt idx="3">
                  <c:v>35.2112676056338</c:v>
                </c:pt>
                <c:pt idx="4">
                  <c:v>0</c:v>
                </c:pt>
                <c:pt idx="5">
                  <c:v>78.964401294498373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BFF-4D17-B61C-D6888F0B9F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36765343"/>
        <c:axId val="436762431"/>
        <c:axId val="0"/>
      </c:bar3DChart>
      <c:catAx>
        <c:axId val="436765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36762431"/>
        <c:crosses val="autoZero"/>
        <c:auto val="1"/>
        <c:lblAlgn val="ctr"/>
        <c:lblOffset val="100"/>
        <c:noMultiLvlLbl val="0"/>
      </c:catAx>
      <c:valAx>
        <c:axId val="436762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_ ;\-#,##0.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367653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3906788194915302E-2"/>
          <c:y val="1.1396011396011397E-2"/>
          <c:w val="0.89650636177284493"/>
          <c:h val="0.63709913183928935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ДС!$B$14:$B$42</c:f>
              <c:strCache>
                <c:ptCount val="17"/>
                <c:pt idx="0">
                  <c:v>БУЗ РА "Кош-Агачская РБ</c:v>
                </c:pt>
                <c:pt idx="1">
                  <c:v>БУЗ РА "Улаганская РБ" </c:v>
                </c:pt>
                <c:pt idx="2">
                  <c:v>БУЗ РА "Акташская больница" </c:v>
                </c:pt>
                <c:pt idx="3">
                  <c:v>БУЗ РА "Усть-Канская РБ" </c:v>
                </c:pt>
                <c:pt idx="4">
                  <c:v>БУЗ РА "Шебалинская РБ" </c:v>
                </c:pt>
                <c:pt idx="5">
                  <c:v>БУЗ РА "Усть-Коксинская РБ" </c:v>
                </c:pt>
                <c:pt idx="6">
                  <c:v>БУЗ РА "Турочакская РБ" </c:v>
                </c:pt>
                <c:pt idx="7">
                  <c:v>БУЗ РА "Чойская РБ"</c:v>
                </c:pt>
                <c:pt idx="8">
                  <c:v>БУЗ РА "Чемальская РБ" </c:v>
                </c:pt>
                <c:pt idx="9">
                  <c:v>БУЗ РА "Онгудайская РБ"</c:v>
                </c:pt>
                <c:pt idx="10">
                  <c:v>БУЗ РА "Майминская РБ" </c:v>
                </c:pt>
                <c:pt idx="11">
                  <c:v>БУЗ РА "Кожно-венерологический диспансер" </c:v>
                </c:pt>
                <c:pt idx="12">
                  <c:v>БУЗ РА "ЦПБС"</c:v>
                </c:pt>
                <c:pt idx="13">
                  <c:v>БУЗ РА "Перинатальный центр" </c:v>
                </c:pt>
                <c:pt idx="14">
                  <c:v>БУЗ РА "Республиканская больница" всего, 
в том числе:</c:v>
                </c:pt>
                <c:pt idx="15">
                  <c:v>Иные медицинские организации</c:v>
                </c:pt>
                <c:pt idx="16">
                  <c:v>Средняя по республике</c:v>
                </c:pt>
              </c:strCache>
            </c:strRef>
          </c:cat>
          <c:val>
            <c:numRef>
              <c:f>ДС!$C$14:$C$42</c:f>
            </c:numRef>
          </c:val>
          <c:extLst>
            <c:ext xmlns:c16="http://schemas.microsoft.com/office/drawing/2014/chart" uri="{C3380CC4-5D6E-409C-BE32-E72D297353CC}">
              <c16:uniqueId val="{00000000-925B-49D5-A1F8-2CD432C7B631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ДС!$B$14:$B$42</c:f>
              <c:strCache>
                <c:ptCount val="17"/>
                <c:pt idx="0">
                  <c:v>БУЗ РА "Кош-Агачская РБ</c:v>
                </c:pt>
                <c:pt idx="1">
                  <c:v>БУЗ РА "Улаганская РБ" </c:v>
                </c:pt>
                <c:pt idx="2">
                  <c:v>БУЗ РА "Акташская больница" </c:v>
                </c:pt>
                <c:pt idx="3">
                  <c:v>БУЗ РА "Усть-Канская РБ" </c:v>
                </c:pt>
                <c:pt idx="4">
                  <c:v>БУЗ РА "Шебалинская РБ" </c:v>
                </c:pt>
                <c:pt idx="5">
                  <c:v>БУЗ РА "Усть-Коксинская РБ" </c:v>
                </c:pt>
                <c:pt idx="6">
                  <c:v>БУЗ РА "Турочакская РБ" </c:v>
                </c:pt>
                <c:pt idx="7">
                  <c:v>БУЗ РА "Чойская РБ"</c:v>
                </c:pt>
                <c:pt idx="8">
                  <c:v>БУЗ РА "Чемальская РБ" </c:v>
                </c:pt>
                <c:pt idx="9">
                  <c:v>БУЗ РА "Онгудайская РБ"</c:v>
                </c:pt>
                <c:pt idx="10">
                  <c:v>БУЗ РА "Майминская РБ" </c:v>
                </c:pt>
                <c:pt idx="11">
                  <c:v>БУЗ РА "Кожно-венерологический диспансер" </c:v>
                </c:pt>
                <c:pt idx="12">
                  <c:v>БУЗ РА "ЦПБС"</c:v>
                </c:pt>
                <c:pt idx="13">
                  <c:v>БУЗ РА "Перинатальный центр" </c:v>
                </c:pt>
                <c:pt idx="14">
                  <c:v>БУЗ РА "Республиканская больница" всего, 
в том числе:</c:v>
                </c:pt>
                <c:pt idx="15">
                  <c:v>Иные медицинские организации</c:v>
                </c:pt>
                <c:pt idx="16">
                  <c:v>Средняя по республике</c:v>
                </c:pt>
              </c:strCache>
            </c:strRef>
          </c:cat>
          <c:val>
            <c:numRef>
              <c:f>ДС!$D$14:$D$42</c:f>
            </c:numRef>
          </c:val>
          <c:extLst>
            <c:ext xmlns:c16="http://schemas.microsoft.com/office/drawing/2014/chart" uri="{C3380CC4-5D6E-409C-BE32-E72D297353CC}">
              <c16:uniqueId val="{00000001-925B-49D5-A1F8-2CD432C7B631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ДС!$B$14:$B$42</c:f>
              <c:strCache>
                <c:ptCount val="17"/>
                <c:pt idx="0">
                  <c:v>БУЗ РА "Кош-Агачская РБ</c:v>
                </c:pt>
                <c:pt idx="1">
                  <c:v>БУЗ РА "Улаганская РБ" </c:v>
                </c:pt>
                <c:pt idx="2">
                  <c:v>БУЗ РА "Акташская больница" </c:v>
                </c:pt>
                <c:pt idx="3">
                  <c:v>БУЗ РА "Усть-Канская РБ" </c:v>
                </c:pt>
                <c:pt idx="4">
                  <c:v>БУЗ РА "Шебалинская РБ" </c:v>
                </c:pt>
                <c:pt idx="5">
                  <c:v>БУЗ РА "Усть-Коксинская РБ" </c:v>
                </c:pt>
                <c:pt idx="6">
                  <c:v>БУЗ РА "Турочакская РБ" </c:v>
                </c:pt>
                <c:pt idx="7">
                  <c:v>БУЗ РА "Чойская РБ"</c:v>
                </c:pt>
                <c:pt idx="8">
                  <c:v>БУЗ РА "Чемальская РБ" </c:v>
                </c:pt>
                <c:pt idx="9">
                  <c:v>БУЗ РА "Онгудайская РБ"</c:v>
                </c:pt>
                <c:pt idx="10">
                  <c:v>БУЗ РА "Майминская РБ" </c:v>
                </c:pt>
                <c:pt idx="11">
                  <c:v>БУЗ РА "Кожно-венерологический диспансер" </c:v>
                </c:pt>
                <c:pt idx="12">
                  <c:v>БУЗ РА "ЦПБС"</c:v>
                </c:pt>
                <c:pt idx="13">
                  <c:v>БУЗ РА "Перинатальный центр" </c:v>
                </c:pt>
                <c:pt idx="14">
                  <c:v>БУЗ РА "Республиканская больница" всего, 
в том числе:</c:v>
                </c:pt>
                <c:pt idx="15">
                  <c:v>Иные медицинские организации</c:v>
                </c:pt>
                <c:pt idx="16">
                  <c:v>Средняя по республике</c:v>
                </c:pt>
              </c:strCache>
            </c:strRef>
          </c:cat>
          <c:val>
            <c:numRef>
              <c:f>ДС!$E$14:$E$42</c:f>
            </c:numRef>
          </c:val>
          <c:extLst>
            <c:ext xmlns:c16="http://schemas.microsoft.com/office/drawing/2014/chart" uri="{C3380CC4-5D6E-409C-BE32-E72D297353CC}">
              <c16:uniqueId val="{00000002-925B-49D5-A1F8-2CD432C7B631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ДС!$B$14:$B$42</c:f>
              <c:strCache>
                <c:ptCount val="17"/>
                <c:pt idx="0">
                  <c:v>БУЗ РА "Кош-Агачская РБ</c:v>
                </c:pt>
                <c:pt idx="1">
                  <c:v>БУЗ РА "Улаганская РБ" </c:v>
                </c:pt>
                <c:pt idx="2">
                  <c:v>БУЗ РА "Акташская больница" </c:v>
                </c:pt>
                <c:pt idx="3">
                  <c:v>БУЗ РА "Усть-Канская РБ" </c:v>
                </c:pt>
                <c:pt idx="4">
                  <c:v>БУЗ РА "Шебалинская РБ" </c:v>
                </c:pt>
                <c:pt idx="5">
                  <c:v>БУЗ РА "Усть-Коксинская РБ" </c:v>
                </c:pt>
                <c:pt idx="6">
                  <c:v>БУЗ РА "Турочакская РБ" </c:v>
                </c:pt>
                <c:pt idx="7">
                  <c:v>БУЗ РА "Чойская РБ"</c:v>
                </c:pt>
                <c:pt idx="8">
                  <c:v>БУЗ РА "Чемальская РБ" </c:v>
                </c:pt>
                <c:pt idx="9">
                  <c:v>БУЗ РА "Онгудайская РБ"</c:v>
                </c:pt>
                <c:pt idx="10">
                  <c:v>БУЗ РА "Майминская РБ" </c:v>
                </c:pt>
                <c:pt idx="11">
                  <c:v>БУЗ РА "Кожно-венерологический диспансер" </c:v>
                </c:pt>
                <c:pt idx="12">
                  <c:v>БУЗ РА "ЦПБС"</c:v>
                </c:pt>
                <c:pt idx="13">
                  <c:v>БУЗ РА "Перинатальный центр" </c:v>
                </c:pt>
                <c:pt idx="14">
                  <c:v>БУЗ РА "Республиканская больница" всего, 
в том числе:</c:v>
                </c:pt>
                <c:pt idx="15">
                  <c:v>Иные медицинские организации</c:v>
                </c:pt>
                <c:pt idx="16">
                  <c:v>Средняя по республике</c:v>
                </c:pt>
              </c:strCache>
            </c:strRef>
          </c:cat>
          <c:val>
            <c:numRef>
              <c:f>ДС!$F$14:$F$42</c:f>
            </c:numRef>
          </c:val>
          <c:extLst>
            <c:ext xmlns:c16="http://schemas.microsoft.com/office/drawing/2014/chart" uri="{C3380CC4-5D6E-409C-BE32-E72D297353CC}">
              <c16:uniqueId val="{00000003-925B-49D5-A1F8-2CD432C7B631}"/>
            </c:ext>
          </c:extLst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ДС!$B$14:$B$42</c:f>
              <c:strCache>
                <c:ptCount val="17"/>
                <c:pt idx="0">
                  <c:v>БУЗ РА "Кош-Агачская РБ</c:v>
                </c:pt>
                <c:pt idx="1">
                  <c:v>БУЗ РА "Улаганская РБ" </c:v>
                </c:pt>
                <c:pt idx="2">
                  <c:v>БУЗ РА "Акташская больница" </c:v>
                </c:pt>
                <c:pt idx="3">
                  <c:v>БУЗ РА "Усть-Канская РБ" </c:v>
                </c:pt>
                <c:pt idx="4">
                  <c:v>БУЗ РА "Шебалинская РБ" </c:v>
                </c:pt>
                <c:pt idx="5">
                  <c:v>БУЗ РА "Усть-Коксинская РБ" </c:v>
                </c:pt>
                <c:pt idx="6">
                  <c:v>БУЗ РА "Турочакская РБ" </c:v>
                </c:pt>
                <c:pt idx="7">
                  <c:v>БУЗ РА "Чойская РБ"</c:v>
                </c:pt>
                <c:pt idx="8">
                  <c:v>БУЗ РА "Чемальская РБ" </c:v>
                </c:pt>
                <c:pt idx="9">
                  <c:v>БУЗ РА "Онгудайская РБ"</c:v>
                </c:pt>
                <c:pt idx="10">
                  <c:v>БУЗ РА "Майминская РБ" </c:v>
                </c:pt>
                <c:pt idx="11">
                  <c:v>БУЗ РА "Кожно-венерологический диспансер" </c:v>
                </c:pt>
                <c:pt idx="12">
                  <c:v>БУЗ РА "ЦПБС"</c:v>
                </c:pt>
                <c:pt idx="13">
                  <c:v>БУЗ РА "Перинатальный центр" </c:v>
                </c:pt>
                <c:pt idx="14">
                  <c:v>БУЗ РА "Республиканская больница" всего, 
в том числе:</c:v>
                </c:pt>
                <c:pt idx="15">
                  <c:v>Иные медицинские организации</c:v>
                </c:pt>
                <c:pt idx="16">
                  <c:v>Средняя по республике</c:v>
                </c:pt>
              </c:strCache>
            </c:strRef>
          </c:cat>
          <c:val>
            <c:numRef>
              <c:f>ДС!$G$14:$G$42</c:f>
            </c:numRef>
          </c:val>
          <c:extLst>
            <c:ext xmlns:c16="http://schemas.microsoft.com/office/drawing/2014/chart" uri="{C3380CC4-5D6E-409C-BE32-E72D297353CC}">
              <c16:uniqueId val="{00000004-925B-49D5-A1F8-2CD432C7B631}"/>
            </c:ext>
          </c:extLst>
        </c:ser>
        <c:ser>
          <c:idx val="5"/>
          <c:order val="5"/>
          <c:spPr>
            <a:solidFill>
              <a:srgbClr val="0070C0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E-925B-49D5-A1F8-2CD432C7B631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8-925B-49D5-A1F8-2CD432C7B631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925B-49D5-A1F8-2CD432C7B631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925B-49D5-A1F8-2CD432C7B631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0-925B-49D5-A1F8-2CD432C7B631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A-925B-49D5-A1F8-2CD432C7B631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925B-49D5-A1F8-2CD432C7B631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925B-49D5-A1F8-2CD432C7B631}"/>
              </c:ext>
            </c:extLst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2-925B-49D5-A1F8-2CD432C7B631}"/>
              </c:ext>
            </c:extLst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925B-49D5-A1F8-2CD432C7B631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4-925B-49D5-A1F8-2CD432C7B631}"/>
              </c:ext>
            </c:extLst>
          </c:dPt>
          <c:dPt>
            <c:idx val="1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925B-49D5-A1F8-2CD432C7B631}"/>
              </c:ext>
            </c:extLst>
          </c:dPt>
          <c:dPt>
            <c:idx val="1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C-925B-49D5-A1F8-2CD432C7B631}"/>
              </c:ext>
            </c:extLst>
          </c:dPt>
          <c:dPt>
            <c:idx val="1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925B-49D5-A1F8-2CD432C7B631}"/>
              </c:ext>
            </c:extLst>
          </c:dPt>
          <c:dPt>
            <c:idx val="15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925B-49D5-A1F8-2CD432C7B63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ДС!$B$14:$B$42</c:f>
              <c:strCache>
                <c:ptCount val="17"/>
                <c:pt idx="0">
                  <c:v>БУЗ РА "Кош-Агачская РБ</c:v>
                </c:pt>
                <c:pt idx="1">
                  <c:v>БУЗ РА "Улаганская РБ" </c:v>
                </c:pt>
                <c:pt idx="2">
                  <c:v>БУЗ РА "Акташская больница" </c:v>
                </c:pt>
                <c:pt idx="3">
                  <c:v>БУЗ РА "Усть-Канская РБ" </c:v>
                </c:pt>
                <c:pt idx="4">
                  <c:v>БУЗ РА "Шебалинская РБ" </c:v>
                </c:pt>
                <c:pt idx="5">
                  <c:v>БУЗ РА "Усть-Коксинская РБ" </c:v>
                </c:pt>
                <c:pt idx="6">
                  <c:v>БУЗ РА "Турочакская РБ" </c:v>
                </c:pt>
                <c:pt idx="7">
                  <c:v>БУЗ РА "Чойская РБ"</c:v>
                </c:pt>
                <c:pt idx="8">
                  <c:v>БУЗ РА "Чемальская РБ" </c:v>
                </c:pt>
                <c:pt idx="9">
                  <c:v>БУЗ РА "Онгудайская РБ"</c:v>
                </c:pt>
                <c:pt idx="10">
                  <c:v>БУЗ РА "Майминская РБ" </c:v>
                </c:pt>
                <c:pt idx="11">
                  <c:v>БУЗ РА "Кожно-венерологический диспансер" </c:v>
                </c:pt>
                <c:pt idx="12">
                  <c:v>БУЗ РА "ЦПБС"</c:v>
                </c:pt>
                <c:pt idx="13">
                  <c:v>БУЗ РА "Перинатальный центр" </c:v>
                </c:pt>
                <c:pt idx="14">
                  <c:v>БУЗ РА "Республиканская больница" всего, 
в том числе:</c:v>
                </c:pt>
                <c:pt idx="15">
                  <c:v>Иные медицинские организации</c:v>
                </c:pt>
                <c:pt idx="16">
                  <c:v>Средняя по республике</c:v>
                </c:pt>
              </c:strCache>
            </c:strRef>
          </c:cat>
          <c:val>
            <c:numRef>
              <c:f>ДС!$H$14:$H$42</c:f>
              <c:numCache>
                <c:formatCode>#,##0.0</c:formatCode>
                <c:ptCount val="17"/>
                <c:pt idx="0">
                  <c:v>100.51020408163265</c:v>
                </c:pt>
                <c:pt idx="1">
                  <c:v>85.260115606936409</c:v>
                </c:pt>
                <c:pt idx="2">
                  <c:v>109.6774193548387</c:v>
                </c:pt>
                <c:pt idx="3">
                  <c:v>81.294964028776988</c:v>
                </c:pt>
                <c:pt idx="4">
                  <c:v>102.88753799392096</c:v>
                </c:pt>
                <c:pt idx="5">
                  <c:v>90.89026915113871</c:v>
                </c:pt>
                <c:pt idx="6">
                  <c:v>104.76858345021039</c:v>
                </c:pt>
                <c:pt idx="7">
                  <c:v>86.096256684491976</c:v>
                </c:pt>
                <c:pt idx="8">
                  <c:v>104.38448566610454</c:v>
                </c:pt>
                <c:pt idx="9">
                  <c:v>105.48926014319808</c:v>
                </c:pt>
                <c:pt idx="10">
                  <c:v>99.228989976869698</c:v>
                </c:pt>
                <c:pt idx="11">
                  <c:v>101.26315789473684</c:v>
                </c:pt>
                <c:pt idx="12">
                  <c:v>98.387096774193552</c:v>
                </c:pt>
                <c:pt idx="13">
                  <c:v>89.096573208722745</c:v>
                </c:pt>
                <c:pt idx="14">
                  <c:v>89.177298724153104</c:v>
                </c:pt>
                <c:pt idx="15">
                  <c:v>437.904468412943</c:v>
                </c:pt>
                <c:pt idx="16">
                  <c:v>120.96913375373381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25B-49D5-A1F8-2CD432C7B6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94067184"/>
        <c:axId val="1194074256"/>
        <c:axId val="0"/>
      </c:bar3DChart>
      <c:catAx>
        <c:axId val="1194067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94074256"/>
        <c:crosses val="autoZero"/>
        <c:auto val="1"/>
        <c:lblAlgn val="ctr"/>
        <c:lblOffset val="100"/>
        <c:noMultiLvlLbl val="0"/>
      </c:catAx>
      <c:valAx>
        <c:axId val="1194074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94067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7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'Мед реабилитация'!$B$22:$B$25</c:f>
              <c:strCache>
                <c:ptCount val="4"/>
                <c:pt idx="0">
                  <c:v>ДНЕВНОЙ СТАЦИОНАР</c:v>
                </c:pt>
                <c:pt idx="2">
                  <c:v>План</c:v>
                </c:pt>
                <c:pt idx="3">
                  <c:v>случай лечения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'Мед реабилитация'!$A$26:$A$35</c:f>
              <c:strCache>
                <c:ptCount val="7"/>
                <c:pt idx="0">
                  <c:v>БУЗ РА "Шебалинская РБ"</c:v>
                </c:pt>
                <c:pt idx="1">
                  <c:v>БУЗ РА "Майминская РБ"</c:v>
                </c:pt>
                <c:pt idx="2">
                  <c:v>БУЗ РА "Чойская РБ"</c:v>
                </c:pt>
                <c:pt idx="3">
                  <c:v>БУЗ РА "Чемальская РБ"</c:v>
                </c:pt>
                <c:pt idx="4">
                  <c:v>БУЗ РА "Онгудайская РБ"</c:v>
                </c:pt>
                <c:pt idx="5">
                  <c:v>БУЗ РА "РБ"</c:v>
                </c:pt>
                <c:pt idx="6">
                  <c:v>Средняя по республике</c:v>
                </c:pt>
              </c:strCache>
            </c:strRef>
          </c:cat>
          <c:val>
            <c:numRef>
              <c:f>'Мед реабилитация'!$B$26:$B$35</c:f>
            </c:numRef>
          </c:val>
          <c:extLst>
            <c:ext xmlns:c16="http://schemas.microsoft.com/office/drawing/2014/chart" uri="{C3380CC4-5D6E-409C-BE32-E72D297353CC}">
              <c16:uniqueId val="{00000000-90A5-45F3-A941-5675C4B12188}"/>
            </c:ext>
          </c:extLst>
        </c:ser>
        <c:ser>
          <c:idx val="1"/>
          <c:order val="1"/>
          <c:tx>
            <c:strRef>
              <c:f>'Мед реабилитация'!$C$22:$C$25</c:f>
              <c:strCache>
                <c:ptCount val="4"/>
                <c:pt idx="0">
                  <c:v>ДНЕВНОЙ СТАЦИОНАР</c:v>
                </c:pt>
                <c:pt idx="2">
                  <c:v>План</c:v>
                </c:pt>
                <c:pt idx="3">
                  <c:v>тыс.руб.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'Мед реабилитация'!$A$26:$A$35</c:f>
              <c:strCache>
                <c:ptCount val="7"/>
                <c:pt idx="0">
                  <c:v>БУЗ РА "Шебалинская РБ"</c:v>
                </c:pt>
                <c:pt idx="1">
                  <c:v>БУЗ РА "Майминская РБ"</c:v>
                </c:pt>
                <c:pt idx="2">
                  <c:v>БУЗ РА "Чойская РБ"</c:v>
                </c:pt>
                <c:pt idx="3">
                  <c:v>БУЗ РА "Чемальская РБ"</c:v>
                </c:pt>
                <c:pt idx="4">
                  <c:v>БУЗ РА "Онгудайская РБ"</c:v>
                </c:pt>
                <c:pt idx="5">
                  <c:v>БУЗ РА "РБ"</c:v>
                </c:pt>
                <c:pt idx="6">
                  <c:v>Средняя по республике</c:v>
                </c:pt>
              </c:strCache>
            </c:strRef>
          </c:cat>
          <c:val>
            <c:numRef>
              <c:f>'Мед реабилитация'!$C$26:$C$35</c:f>
            </c:numRef>
          </c:val>
          <c:extLst>
            <c:ext xmlns:c16="http://schemas.microsoft.com/office/drawing/2014/chart" uri="{C3380CC4-5D6E-409C-BE32-E72D297353CC}">
              <c16:uniqueId val="{00000001-90A5-45F3-A941-5675C4B12188}"/>
            </c:ext>
          </c:extLst>
        </c:ser>
        <c:ser>
          <c:idx val="2"/>
          <c:order val="2"/>
          <c:tx>
            <c:strRef>
              <c:f>'Мед реабилитация'!$D$22:$D$25</c:f>
              <c:strCache>
                <c:ptCount val="4"/>
                <c:pt idx="0">
                  <c:v>ДНЕВНОЙ СТАЦИОНАР</c:v>
                </c:pt>
                <c:pt idx="2">
                  <c:v>Принято на оплату по реестрам счетам за  2023 г </c:v>
                </c:pt>
                <c:pt idx="3">
                  <c:v>случай лечения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'Мед реабилитация'!$A$26:$A$35</c:f>
              <c:strCache>
                <c:ptCount val="7"/>
                <c:pt idx="0">
                  <c:v>БУЗ РА "Шебалинская РБ"</c:v>
                </c:pt>
                <c:pt idx="1">
                  <c:v>БУЗ РА "Майминская РБ"</c:v>
                </c:pt>
                <c:pt idx="2">
                  <c:v>БУЗ РА "Чойская РБ"</c:v>
                </c:pt>
                <c:pt idx="3">
                  <c:v>БУЗ РА "Чемальская РБ"</c:v>
                </c:pt>
                <c:pt idx="4">
                  <c:v>БУЗ РА "Онгудайская РБ"</c:v>
                </c:pt>
                <c:pt idx="5">
                  <c:v>БУЗ РА "РБ"</c:v>
                </c:pt>
                <c:pt idx="6">
                  <c:v>Средняя по республике</c:v>
                </c:pt>
              </c:strCache>
            </c:strRef>
          </c:cat>
          <c:val>
            <c:numRef>
              <c:f>'Мед реабилитация'!$D$26:$D$35</c:f>
            </c:numRef>
          </c:val>
          <c:extLst>
            <c:ext xmlns:c16="http://schemas.microsoft.com/office/drawing/2014/chart" uri="{C3380CC4-5D6E-409C-BE32-E72D297353CC}">
              <c16:uniqueId val="{00000002-90A5-45F3-A941-5675C4B12188}"/>
            </c:ext>
          </c:extLst>
        </c:ser>
        <c:ser>
          <c:idx val="3"/>
          <c:order val="3"/>
          <c:tx>
            <c:strRef>
              <c:f>'Мед реабилитация'!$E$22:$E$25</c:f>
              <c:strCache>
                <c:ptCount val="4"/>
                <c:pt idx="0">
                  <c:v>ДНЕВНОЙ СТАЦИОНАР</c:v>
                </c:pt>
                <c:pt idx="2">
                  <c:v>Принято на оплату по реестрам счетам за  2023 г </c:v>
                </c:pt>
                <c:pt idx="3">
                  <c:v>тыс.руб.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'Мед реабилитация'!$A$26:$A$35</c:f>
              <c:strCache>
                <c:ptCount val="7"/>
                <c:pt idx="0">
                  <c:v>БУЗ РА "Шебалинская РБ"</c:v>
                </c:pt>
                <c:pt idx="1">
                  <c:v>БУЗ РА "Майминская РБ"</c:v>
                </c:pt>
                <c:pt idx="2">
                  <c:v>БУЗ РА "Чойская РБ"</c:v>
                </c:pt>
                <c:pt idx="3">
                  <c:v>БУЗ РА "Чемальская РБ"</c:v>
                </c:pt>
                <c:pt idx="4">
                  <c:v>БУЗ РА "Онгудайская РБ"</c:v>
                </c:pt>
                <c:pt idx="5">
                  <c:v>БУЗ РА "РБ"</c:v>
                </c:pt>
                <c:pt idx="6">
                  <c:v>Средняя по республике</c:v>
                </c:pt>
              </c:strCache>
            </c:strRef>
          </c:cat>
          <c:val>
            <c:numRef>
              <c:f>'Мед реабилитация'!$E$26:$E$35</c:f>
            </c:numRef>
          </c:val>
          <c:extLst>
            <c:ext xmlns:c16="http://schemas.microsoft.com/office/drawing/2014/chart" uri="{C3380CC4-5D6E-409C-BE32-E72D297353CC}">
              <c16:uniqueId val="{00000003-90A5-45F3-A941-5675C4B12188}"/>
            </c:ext>
          </c:extLst>
        </c:ser>
        <c:ser>
          <c:idx val="4"/>
          <c:order val="4"/>
          <c:tx>
            <c:strRef>
              <c:f>'Мед реабилитация'!$F$22:$F$25</c:f>
              <c:strCache>
                <c:ptCount val="4"/>
                <c:pt idx="0">
                  <c:v>ДНЕВНОЙ СТАЦИОНАР</c:v>
                </c:pt>
                <c:pt idx="2">
                  <c:v>Выполнение</c:v>
                </c:pt>
                <c:pt idx="3">
                  <c:v>%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90A5-45F3-A941-5675C4B12188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90A5-45F3-A941-5675C4B12188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90A5-45F3-A941-5675C4B12188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8-90A5-45F3-A941-5675C4B12188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90A5-45F3-A941-5675C4B12188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90A5-45F3-A941-5675C4B12188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C-90A5-45F3-A941-5675C4B12188}"/>
              </c:ext>
            </c:extLst>
          </c:dPt>
          <c:dLbls>
            <c:dLbl>
              <c:idx val="0"/>
              <c:layout>
                <c:manualLayout>
                  <c:x val="-5.5105335801936672E-3"/>
                  <c:y val="-3.3403503234672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90A5-45F3-A941-5675C4B12188}"/>
                </c:ext>
              </c:extLst>
            </c:dLbl>
            <c:dLbl>
              <c:idx val="1"/>
              <c:layout>
                <c:manualLayout>
                  <c:x val="-3.6736890534625121E-3"/>
                  <c:y val="-3.3403503234672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0A5-45F3-A941-5675C4B12188}"/>
                </c:ext>
              </c:extLst>
            </c:dLbl>
            <c:dLbl>
              <c:idx val="2"/>
              <c:layout>
                <c:manualLayout>
                  <c:x val="1.2857911687118556E-2"/>
                  <c:y val="-3.5789467751435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0A5-45F3-A941-5675C4B12188}"/>
                </c:ext>
              </c:extLst>
            </c:dLbl>
            <c:dLbl>
              <c:idx val="3"/>
              <c:layout>
                <c:manualLayout>
                  <c:x val="0"/>
                  <c:y val="-3.3403503234672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90A5-45F3-A941-5675C4B12188}"/>
                </c:ext>
              </c:extLst>
            </c:dLbl>
            <c:dLbl>
              <c:idx val="4"/>
              <c:layout>
                <c:manualLayout>
                  <c:x val="-1.3470037589005293E-16"/>
                  <c:y val="-4.0561396784959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90A5-45F3-A941-5675C4B121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'Мед реабилитация'!$A$26:$A$35</c:f>
              <c:strCache>
                <c:ptCount val="7"/>
                <c:pt idx="0">
                  <c:v>БУЗ РА "Шебалинская РБ"</c:v>
                </c:pt>
                <c:pt idx="1">
                  <c:v>БУЗ РА "Майминская РБ"</c:v>
                </c:pt>
                <c:pt idx="2">
                  <c:v>БУЗ РА "Чойская РБ"</c:v>
                </c:pt>
                <c:pt idx="3">
                  <c:v>БУЗ РА "Чемальская РБ"</c:v>
                </c:pt>
                <c:pt idx="4">
                  <c:v>БУЗ РА "Онгудайская РБ"</c:v>
                </c:pt>
                <c:pt idx="5">
                  <c:v>БУЗ РА "РБ"</c:v>
                </c:pt>
                <c:pt idx="6">
                  <c:v>Средняя по республике</c:v>
                </c:pt>
              </c:strCache>
            </c:strRef>
          </c:cat>
          <c:val>
            <c:numRef>
              <c:f>'Мед реабилитация'!$F$26:$F$35</c:f>
              <c:numCache>
                <c:formatCode>_-* #,##0.0_р_._-;\-* #,##0.0_р_._-;_-* \-??_р_._-;_-@_-</c:formatCode>
                <c:ptCount val="7"/>
                <c:pt idx="0">
                  <c:v>100</c:v>
                </c:pt>
                <c:pt idx="1">
                  <c:v>102.87356321839081</c:v>
                </c:pt>
                <c:pt idx="2">
                  <c:v>77.049180327868854</c:v>
                </c:pt>
                <c:pt idx="3">
                  <c:v>103.8910505836576</c:v>
                </c:pt>
                <c:pt idx="4">
                  <c:v>95.833333333333343</c:v>
                </c:pt>
                <c:pt idx="5">
                  <c:v>0</c:v>
                </c:pt>
                <c:pt idx="6" formatCode="#,##0.0_ ;\-#,##0.0\ ">
                  <c:v>91.161178509532064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0A5-45F3-A941-5675C4B121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36765343"/>
        <c:axId val="436762431"/>
        <c:axId val="0"/>
      </c:bar3DChart>
      <c:catAx>
        <c:axId val="436765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36762431"/>
        <c:crosses val="autoZero"/>
        <c:auto val="1"/>
        <c:lblAlgn val="ctr"/>
        <c:lblOffset val="100"/>
        <c:noMultiLvlLbl val="0"/>
      </c:catAx>
      <c:valAx>
        <c:axId val="436762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_р_._-;\-* #,##0.0_р_._-;_-* \-??_р_.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367653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'СМП 2023'!$B$7:$B$18</c:f>
              <c:strCache>
                <c:ptCount val="12"/>
                <c:pt idx="0">
                  <c:v>БУЗ РА "Кош-Агачская РБ"</c:v>
                </c:pt>
                <c:pt idx="1">
                  <c:v>БУЗ РА "Улаганская РБ"</c:v>
                </c:pt>
                <c:pt idx="2">
                  <c:v>БУЗ РА "АБ"</c:v>
                </c:pt>
                <c:pt idx="3">
                  <c:v>БУЗ РА "Усть-Канская РБ"</c:v>
                </c:pt>
                <c:pt idx="4">
                  <c:v>БУЗ РА "Шебалинская РБ"</c:v>
                </c:pt>
                <c:pt idx="5">
                  <c:v>БУЗ РА "Усть-Коксинская РБ"</c:v>
                </c:pt>
                <c:pt idx="6">
                  <c:v>БУЗ РА "Турочакская РБ"</c:v>
                </c:pt>
                <c:pt idx="7">
                  <c:v>БУЗ РА "Чойская РБ"</c:v>
                </c:pt>
                <c:pt idx="8">
                  <c:v>БУЗ РА "Чемальская РБ"</c:v>
                </c:pt>
                <c:pt idx="9">
                  <c:v>БУЗ РА "Онгудайская РБ"</c:v>
                </c:pt>
                <c:pt idx="10">
                  <c:v>БУЗ РА "ЦМК"</c:v>
                </c:pt>
                <c:pt idx="11">
                  <c:v>Среднее по республике</c:v>
                </c:pt>
              </c:strCache>
            </c:strRef>
          </c:cat>
          <c:val>
            <c:numRef>
              <c:f>'СМП 2023'!$C$7:$C$18</c:f>
            </c:numRef>
          </c:val>
          <c:extLst>
            <c:ext xmlns:c16="http://schemas.microsoft.com/office/drawing/2014/chart" uri="{C3380CC4-5D6E-409C-BE32-E72D297353CC}">
              <c16:uniqueId val="{00000000-CE2A-4FC0-9213-C8CF440AE4D5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'СМП 2023'!$B$7:$B$18</c:f>
              <c:strCache>
                <c:ptCount val="12"/>
                <c:pt idx="0">
                  <c:v>БУЗ РА "Кош-Агачская РБ"</c:v>
                </c:pt>
                <c:pt idx="1">
                  <c:v>БУЗ РА "Улаганская РБ"</c:v>
                </c:pt>
                <c:pt idx="2">
                  <c:v>БУЗ РА "АБ"</c:v>
                </c:pt>
                <c:pt idx="3">
                  <c:v>БУЗ РА "Усть-Канская РБ"</c:v>
                </c:pt>
                <c:pt idx="4">
                  <c:v>БУЗ РА "Шебалинская РБ"</c:v>
                </c:pt>
                <c:pt idx="5">
                  <c:v>БУЗ РА "Усть-Коксинская РБ"</c:v>
                </c:pt>
                <c:pt idx="6">
                  <c:v>БУЗ РА "Турочакская РБ"</c:v>
                </c:pt>
                <c:pt idx="7">
                  <c:v>БУЗ РА "Чойская РБ"</c:v>
                </c:pt>
                <c:pt idx="8">
                  <c:v>БУЗ РА "Чемальская РБ"</c:v>
                </c:pt>
                <c:pt idx="9">
                  <c:v>БУЗ РА "Онгудайская РБ"</c:v>
                </c:pt>
                <c:pt idx="10">
                  <c:v>БУЗ РА "ЦМК"</c:v>
                </c:pt>
                <c:pt idx="11">
                  <c:v>Среднее по республике</c:v>
                </c:pt>
              </c:strCache>
            </c:strRef>
          </c:cat>
          <c:val>
            <c:numRef>
              <c:f>'СМП 2023'!$D$7:$D$18</c:f>
            </c:numRef>
          </c:val>
          <c:extLst>
            <c:ext xmlns:c16="http://schemas.microsoft.com/office/drawing/2014/chart" uri="{C3380CC4-5D6E-409C-BE32-E72D297353CC}">
              <c16:uniqueId val="{00000001-CE2A-4FC0-9213-C8CF440AE4D5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'СМП 2023'!$B$7:$B$18</c:f>
              <c:strCache>
                <c:ptCount val="12"/>
                <c:pt idx="0">
                  <c:v>БУЗ РА "Кош-Агачская РБ"</c:v>
                </c:pt>
                <c:pt idx="1">
                  <c:v>БУЗ РА "Улаганская РБ"</c:v>
                </c:pt>
                <c:pt idx="2">
                  <c:v>БУЗ РА "АБ"</c:v>
                </c:pt>
                <c:pt idx="3">
                  <c:v>БУЗ РА "Усть-Канская РБ"</c:v>
                </c:pt>
                <c:pt idx="4">
                  <c:v>БУЗ РА "Шебалинская РБ"</c:v>
                </c:pt>
                <c:pt idx="5">
                  <c:v>БУЗ РА "Усть-Коксинская РБ"</c:v>
                </c:pt>
                <c:pt idx="6">
                  <c:v>БУЗ РА "Турочакская РБ"</c:v>
                </c:pt>
                <c:pt idx="7">
                  <c:v>БУЗ РА "Чойская РБ"</c:v>
                </c:pt>
                <c:pt idx="8">
                  <c:v>БУЗ РА "Чемальская РБ"</c:v>
                </c:pt>
                <c:pt idx="9">
                  <c:v>БУЗ РА "Онгудайская РБ"</c:v>
                </c:pt>
                <c:pt idx="10">
                  <c:v>БУЗ РА "ЦМК"</c:v>
                </c:pt>
                <c:pt idx="11">
                  <c:v>Среднее по республике</c:v>
                </c:pt>
              </c:strCache>
            </c:strRef>
          </c:cat>
          <c:val>
            <c:numRef>
              <c:f>'СМП 2023'!$E$7:$E$18</c:f>
            </c:numRef>
          </c:val>
          <c:extLst>
            <c:ext xmlns:c16="http://schemas.microsoft.com/office/drawing/2014/chart" uri="{C3380CC4-5D6E-409C-BE32-E72D297353CC}">
              <c16:uniqueId val="{00000002-CE2A-4FC0-9213-C8CF440AE4D5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'СМП 2023'!$B$7:$B$18</c:f>
              <c:strCache>
                <c:ptCount val="12"/>
                <c:pt idx="0">
                  <c:v>БУЗ РА "Кош-Агачская РБ"</c:v>
                </c:pt>
                <c:pt idx="1">
                  <c:v>БУЗ РА "Улаганская РБ"</c:v>
                </c:pt>
                <c:pt idx="2">
                  <c:v>БУЗ РА "АБ"</c:v>
                </c:pt>
                <c:pt idx="3">
                  <c:v>БУЗ РА "Усть-Канская РБ"</c:v>
                </c:pt>
                <c:pt idx="4">
                  <c:v>БУЗ РА "Шебалинская РБ"</c:v>
                </c:pt>
                <c:pt idx="5">
                  <c:v>БУЗ РА "Усть-Коксинская РБ"</c:v>
                </c:pt>
                <c:pt idx="6">
                  <c:v>БУЗ РА "Турочакская РБ"</c:v>
                </c:pt>
                <c:pt idx="7">
                  <c:v>БУЗ РА "Чойская РБ"</c:v>
                </c:pt>
                <c:pt idx="8">
                  <c:v>БУЗ РА "Чемальская РБ"</c:v>
                </c:pt>
                <c:pt idx="9">
                  <c:v>БУЗ РА "Онгудайская РБ"</c:v>
                </c:pt>
                <c:pt idx="10">
                  <c:v>БУЗ РА "ЦМК"</c:v>
                </c:pt>
                <c:pt idx="11">
                  <c:v>Среднее по республике</c:v>
                </c:pt>
              </c:strCache>
            </c:strRef>
          </c:cat>
          <c:val>
            <c:numRef>
              <c:f>'СМП 2023'!$F$7:$F$18</c:f>
            </c:numRef>
          </c:val>
          <c:extLst>
            <c:ext xmlns:c16="http://schemas.microsoft.com/office/drawing/2014/chart" uri="{C3380CC4-5D6E-409C-BE32-E72D297353CC}">
              <c16:uniqueId val="{00000003-CE2A-4FC0-9213-C8CF440AE4D5}"/>
            </c:ext>
          </c:extLst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'СМП 2023'!$B$7:$B$18</c:f>
              <c:strCache>
                <c:ptCount val="12"/>
                <c:pt idx="0">
                  <c:v>БУЗ РА "Кош-Агачская РБ"</c:v>
                </c:pt>
                <c:pt idx="1">
                  <c:v>БУЗ РА "Улаганская РБ"</c:v>
                </c:pt>
                <c:pt idx="2">
                  <c:v>БУЗ РА "АБ"</c:v>
                </c:pt>
                <c:pt idx="3">
                  <c:v>БУЗ РА "Усть-Канская РБ"</c:v>
                </c:pt>
                <c:pt idx="4">
                  <c:v>БУЗ РА "Шебалинская РБ"</c:v>
                </c:pt>
                <c:pt idx="5">
                  <c:v>БУЗ РА "Усть-Коксинская РБ"</c:v>
                </c:pt>
                <c:pt idx="6">
                  <c:v>БУЗ РА "Турочакская РБ"</c:v>
                </c:pt>
                <c:pt idx="7">
                  <c:v>БУЗ РА "Чойская РБ"</c:v>
                </c:pt>
                <c:pt idx="8">
                  <c:v>БУЗ РА "Чемальская РБ"</c:v>
                </c:pt>
                <c:pt idx="9">
                  <c:v>БУЗ РА "Онгудайская РБ"</c:v>
                </c:pt>
                <c:pt idx="10">
                  <c:v>БУЗ РА "ЦМК"</c:v>
                </c:pt>
                <c:pt idx="11">
                  <c:v>Среднее по республике</c:v>
                </c:pt>
              </c:strCache>
            </c:strRef>
          </c:cat>
          <c:val>
            <c:numRef>
              <c:f>'СМП 2023'!$G$7:$G$18</c:f>
            </c:numRef>
          </c:val>
          <c:extLst>
            <c:ext xmlns:c16="http://schemas.microsoft.com/office/drawing/2014/chart" uri="{C3380CC4-5D6E-409C-BE32-E72D297353CC}">
              <c16:uniqueId val="{00000004-CE2A-4FC0-9213-C8CF440AE4D5}"/>
            </c:ext>
          </c:extLst>
        </c:ser>
        <c:ser>
          <c:idx val="5"/>
          <c:order val="5"/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A-CE2A-4FC0-9213-C8CF440AE4D5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CE2A-4FC0-9213-C8CF440AE4D5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8-CE2A-4FC0-9213-C8CF440AE4D5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CE2A-4FC0-9213-C8CF440AE4D5}"/>
              </c:ext>
            </c:extLst>
          </c:dPt>
          <c:dPt>
            <c:idx val="1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CE2A-4FC0-9213-C8CF440AE4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'СМП 2023'!$B$7:$B$18</c:f>
              <c:strCache>
                <c:ptCount val="12"/>
                <c:pt idx="0">
                  <c:v>БУЗ РА "Кош-Агачская РБ"</c:v>
                </c:pt>
                <c:pt idx="1">
                  <c:v>БУЗ РА "Улаганская РБ"</c:v>
                </c:pt>
                <c:pt idx="2">
                  <c:v>БУЗ РА "АБ"</c:v>
                </c:pt>
                <c:pt idx="3">
                  <c:v>БУЗ РА "Усть-Канская РБ"</c:v>
                </c:pt>
                <c:pt idx="4">
                  <c:v>БУЗ РА "Шебалинская РБ"</c:v>
                </c:pt>
                <c:pt idx="5">
                  <c:v>БУЗ РА "Усть-Коксинская РБ"</c:v>
                </c:pt>
                <c:pt idx="6">
                  <c:v>БУЗ РА "Турочакская РБ"</c:v>
                </c:pt>
                <c:pt idx="7">
                  <c:v>БУЗ РА "Чойская РБ"</c:v>
                </c:pt>
                <c:pt idx="8">
                  <c:v>БУЗ РА "Чемальская РБ"</c:v>
                </c:pt>
                <c:pt idx="9">
                  <c:v>БУЗ РА "Онгудайская РБ"</c:v>
                </c:pt>
                <c:pt idx="10">
                  <c:v>БУЗ РА "ЦМК"</c:v>
                </c:pt>
                <c:pt idx="11">
                  <c:v>Среднее по республике</c:v>
                </c:pt>
              </c:strCache>
            </c:strRef>
          </c:cat>
          <c:val>
            <c:numRef>
              <c:f>'СМП 2023'!$H$7:$H$18</c:f>
              <c:numCache>
                <c:formatCode>#,##0.0</c:formatCode>
                <c:ptCount val="12"/>
                <c:pt idx="0">
                  <c:v>72.124183006535944</c:v>
                </c:pt>
                <c:pt idx="1">
                  <c:v>96.411415654139589</c:v>
                </c:pt>
                <c:pt idx="2">
                  <c:v>102.00546946216956</c:v>
                </c:pt>
                <c:pt idx="3">
                  <c:v>71.727379553466506</c:v>
                </c:pt>
                <c:pt idx="4">
                  <c:v>99.123505976095615</c:v>
                </c:pt>
                <c:pt idx="5">
                  <c:v>44.091662065157372</c:v>
                </c:pt>
                <c:pt idx="6">
                  <c:v>95.006640106241704</c:v>
                </c:pt>
                <c:pt idx="7">
                  <c:v>99.809378574151737</c:v>
                </c:pt>
                <c:pt idx="8">
                  <c:v>77.234530175706652</c:v>
                </c:pt>
                <c:pt idx="9">
                  <c:v>108.12976353332031</c:v>
                </c:pt>
                <c:pt idx="10">
                  <c:v>107.18419403590254</c:v>
                </c:pt>
                <c:pt idx="11" formatCode="0.0">
                  <c:v>80.7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E2A-4FC0-9213-C8CF440AE4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15331792"/>
        <c:axId val="1815340112"/>
        <c:axId val="0"/>
      </c:bar3DChart>
      <c:catAx>
        <c:axId val="1815331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15340112"/>
        <c:crosses val="autoZero"/>
        <c:auto val="1"/>
        <c:lblAlgn val="ctr"/>
        <c:lblOffset val="100"/>
        <c:noMultiLvlLbl val="0"/>
      </c:catAx>
      <c:valAx>
        <c:axId val="1815340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15331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7273465816772904E-2"/>
          <c:y val="5.6239015817223195E-2"/>
          <c:w val="0.9009805024371953"/>
          <c:h val="0.7513228069689882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НСЗ!$A$84</c:f>
              <c:strCache>
                <c:ptCount val="1"/>
                <c:pt idx="0">
                  <c:v>ДПО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3375792824165499E-2"/>
                  <c:y val="-4.0519473889849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96E-4D89-8B7A-9CEF4A35B621}"/>
                </c:ext>
              </c:extLst>
            </c:dLbl>
            <c:dLbl>
              <c:idx val="1"/>
              <c:layout>
                <c:manualLayout>
                  <c:x val="-4.7770688657733991E-2"/>
                  <c:y val="-4.9870121710584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96E-4D89-8B7A-9CEF4A35B6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НСЗ!$B$82:$AF$83</c:f>
              <c:multiLvlStrCache>
                <c:ptCount val="2"/>
                <c:lvl>
                  <c:pt idx="0">
                    <c:v>Сумма, тыс. рублей</c:v>
                  </c:pt>
                  <c:pt idx="1">
                    <c:v>Сумма, тыс. рублей</c:v>
                  </c:pt>
                </c:lvl>
                <c:lvl/>
              </c:multiLvlStrCache>
              <c:extLst/>
            </c:multiLvlStrRef>
          </c:cat>
          <c:val>
            <c:numRef>
              <c:f>НСЗ!$B$84:$AF$84</c:f>
              <c:numCache>
                <c:formatCode>#,##0.0</c:formatCode>
                <c:ptCount val="2"/>
                <c:pt idx="0">
                  <c:v>305.2</c:v>
                </c:pt>
                <c:pt idx="1">
                  <c:v>341.024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F96E-4D89-8B7A-9CEF4A35B621}"/>
            </c:ext>
          </c:extLst>
        </c:ser>
        <c:ser>
          <c:idx val="1"/>
          <c:order val="1"/>
          <c:tx>
            <c:strRef>
              <c:f>НСЗ!$A$85</c:f>
              <c:strCache>
                <c:ptCount val="1"/>
                <c:pt idx="0">
                  <c:v>Приобретение МО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8216550926187136E-2"/>
                  <c:y val="-4.6753239103672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96E-4D89-8B7A-9CEF4A35B621}"/>
                </c:ext>
              </c:extLst>
            </c:dLbl>
            <c:dLbl>
              <c:idx val="1"/>
              <c:layout>
                <c:manualLayout>
                  <c:x val="1.3375792824165499E-2"/>
                  <c:y val="-7.48051825658766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96E-4D89-8B7A-9CEF4A35B6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НСЗ!$B$82:$AF$83</c:f>
              <c:multiLvlStrCache>
                <c:ptCount val="2"/>
                <c:lvl>
                  <c:pt idx="0">
                    <c:v>Сумма, тыс. рублей</c:v>
                  </c:pt>
                  <c:pt idx="1">
                    <c:v>Сумма, тыс. рублей</c:v>
                  </c:pt>
                </c:lvl>
                <c:lvl/>
              </c:multiLvlStrCache>
              <c:extLst/>
            </c:multiLvlStrRef>
          </c:cat>
          <c:val>
            <c:numRef>
              <c:f>НСЗ!$B$85:$AF$85</c:f>
              <c:numCache>
                <c:formatCode>#,##0.0</c:formatCode>
                <c:ptCount val="2"/>
                <c:pt idx="0">
                  <c:v>44814.7</c:v>
                </c:pt>
                <c:pt idx="1">
                  <c:v>12885.714310000001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F96E-4D89-8B7A-9CEF4A35B621}"/>
            </c:ext>
          </c:extLst>
        </c:ser>
        <c:ser>
          <c:idx val="2"/>
          <c:order val="2"/>
          <c:tx>
            <c:strRef>
              <c:f>НСЗ!$A$86</c:f>
              <c:strCache>
                <c:ptCount val="1"/>
                <c:pt idx="0">
                  <c:v>Ремонт МО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8.9808894676539713E-2"/>
                  <c:y val="-3.1168826069115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96E-4D89-8B7A-9CEF4A35B621}"/>
                </c:ext>
              </c:extLst>
            </c:dLbl>
            <c:dLbl>
              <c:idx val="1"/>
              <c:layout>
                <c:manualLayout>
                  <c:x val="6.8789791667136849E-2"/>
                  <c:y val="-4.9870121710584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96E-4D89-8B7A-9CEF4A35B6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НСЗ!$B$82:$AF$83</c:f>
              <c:multiLvlStrCache>
                <c:ptCount val="2"/>
                <c:lvl>
                  <c:pt idx="0">
                    <c:v>Сумма, тыс. рублей</c:v>
                  </c:pt>
                  <c:pt idx="1">
                    <c:v>Сумма, тыс. рублей</c:v>
                  </c:pt>
                </c:lvl>
                <c:lvl/>
              </c:multiLvlStrCache>
              <c:extLst/>
            </c:multiLvlStrRef>
          </c:cat>
          <c:val>
            <c:numRef>
              <c:f>НСЗ!$B$86:$AF$86</c:f>
              <c:numCache>
                <c:formatCode>#,##0.0</c:formatCode>
                <c:ptCount val="2"/>
                <c:pt idx="0">
                  <c:v>14068.4</c:v>
                </c:pt>
                <c:pt idx="1">
                  <c:v>5845.6130800000001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F96E-4D89-8B7A-9CEF4A35B62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81341856"/>
        <c:axId val="581339112"/>
        <c:axId val="0"/>
        <c:extLst>
          <c:ext xmlns:c15="http://schemas.microsoft.com/office/drawing/2012/chart" uri="{02D57815-91ED-43cb-92C2-25804820EDAC}">
            <c15:filteredBa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НСЗ!$A$87</c15:sqref>
                        </c15:formulaRef>
                      </c:ext>
                    </c:extLst>
                    <c:strCache>
                      <c:ptCount val="1"/>
                      <c:pt idx="0">
                        <c:v>ВСЕГО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4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4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4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  <a:sp3d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2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>
                      <c:ext uri="{02D57815-91ED-43cb-92C2-25804820EDAC}">
                        <c15:formulaRef>
                          <c15:sqref>НСЗ!$B$82:$AF$83</c15:sqref>
                        </c15:formulaRef>
                      </c:ext>
                    </c:extLst>
                    <c:multiLvlStrCache>
                      <c:ptCount val="2"/>
                      <c:lvl>
                        <c:pt idx="0">
                          <c:v>Сумма, тыс. рублей</c:v>
                        </c:pt>
                        <c:pt idx="1">
                          <c:v>Сумма, тыс. рублей</c:v>
                        </c:pt>
                      </c:lvl>
                      <c:lvl/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НСЗ!$B$87:$AF$87</c15:sqref>
                        </c15:formulaRef>
                      </c:ext>
                    </c:extLst>
                    <c:numCache>
                      <c:formatCode>#,##0.0</c:formatCode>
                      <c:ptCount val="2"/>
                      <c:pt idx="0">
                        <c:v>59188.299999999996</c:v>
                      </c:pt>
                      <c:pt idx="1">
                        <c:v>19072.35139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9-F96E-4D89-8B7A-9CEF4A35B621}"/>
                  </c:ext>
                </c:extLst>
              </c15:ser>
            </c15:filteredBarSeries>
          </c:ext>
        </c:extLst>
      </c:bar3DChart>
      <c:catAx>
        <c:axId val="581341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1339112"/>
        <c:crosses val="autoZero"/>
        <c:auto val="1"/>
        <c:lblAlgn val="ctr"/>
        <c:lblOffset val="100"/>
        <c:noMultiLvlLbl val="0"/>
      </c:catAx>
      <c:valAx>
        <c:axId val="581339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1341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66243282089739"/>
          <c:y val="0.94423425542808892"/>
          <c:w val="0.38675134358205226"/>
          <c:h val="5.57657445719109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Проф!$C$36:$C$38</c:f>
              <c:strCache>
                <c:ptCount val="3"/>
                <c:pt idx="0">
                  <c:v>План-задание</c:v>
                </c:pt>
                <c:pt idx="2">
                  <c:v>посещений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Проф!$B$39:$B$58</c:f>
              <c:strCache>
                <c:ptCount val="18"/>
                <c:pt idx="0">
                  <c:v>БУЗ РА "Кош-Агачская РБ"</c:v>
                </c:pt>
                <c:pt idx="1">
                  <c:v>БУЗ РА "Улаганская РБ"</c:v>
                </c:pt>
                <c:pt idx="2">
                  <c:v>БУЗ РА "АБ"</c:v>
                </c:pt>
                <c:pt idx="3">
                  <c:v>БУЗ РА "Усть-Канская РБ"</c:v>
                </c:pt>
                <c:pt idx="4">
                  <c:v>БУЗ РА "Онгудайская РБ"</c:v>
                </c:pt>
                <c:pt idx="5">
                  <c:v>БУЗ РА "Шебалинская РБ"</c:v>
                </c:pt>
                <c:pt idx="6">
                  <c:v>БУЗ РА "Усть-Коксинская РБ"</c:v>
                </c:pt>
                <c:pt idx="7">
                  <c:v>БУЗ РА "Турочакская РБ"</c:v>
                </c:pt>
                <c:pt idx="8">
                  <c:v>БУЗ РА "Майминская РБ"</c:v>
                </c:pt>
                <c:pt idx="9">
                  <c:v>БУЗ РА "Чойская РБ"</c:v>
                </c:pt>
                <c:pt idx="10">
                  <c:v>БУЗ РА "Чемальская РБ"</c:v>
                </c:pt>
                <c:pt idx="11">
                  <c:v>АУЗ РА "РСП"</c:v>
                </c:pt>
                <c:pt idx="12">
                  <c:v>АУЗ РА "СП № 2"</c:v>
                </c:pt>
                <c:pt idx="13">
                  <c:v>ФКУЗ "МСЧ МВД России по Республике Алтай"</c:v>
                </c:pt>
                <c:pt idx="14">
                  <c:v>БУЗ РА "РБ"</c:v>
                </c:pt>
                <c:pt idx="15">
                  <c:v>БУЗ РА "ПЦ"</c:v>
                </c:pt>
                <c:pt idx="16">
                  <c:v>Иные МО</c:v>
                </c:pt>
                <c:pt idx="17">
                  <c:v>Средняя по республике</c:v>
                </c:pt>
              </c:strCache>
            </c:strRef>
          </c:cat>
          <c:val>
            <c:numRef>
              <c:f>Проф!$C$39:$C$58</c:f>
            </c:numRef>
          </c:val>
          <c:extLst>
            <c:ext xmlns:c16="http://schemas.microsoft.com/office/drawing/2014/chart" uri="{C3380CC4-5D6E-409C-BE32-E72D297353CC}">
              <c16:uniqueId val="{00000000-48AF-4B48-83E8-77B65F3D17A2}"/>
            </c:ext>
          </c:extLst>
        </c:ser>
        <c:ser>
          <c:idx val="1"/>
          <c:order val="1"/>
          <c:tx>
            <c:strRef>
              <c:f>Проф!$D$36:$D$38</c:f>
              <c:strCache>
                <c:ptCount val="3"/>
                <c:pt idx="0">
                  <c:v>План-задание</c:v>
                </c:pt>
                <c:pt idx="2">
                  <c:v>сумма в руб.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Проф!$B$39:$B$58</c:f>
              <c:strCache>
                <c:ptCount val="18"/>
                <c:pt idx="0">
                  <c:v>БУЗ РА "Кош-Агачская РБ"</c:v>
                </c:pt>
                <c:pt idx="1">
                  <c:v>БУЗ РА "Улаганская РБ"</c:v>
                </c:pt>
                <c:pt idx="2">
                  <c:v>БУЗ РА "АБ"</c:v>
                </c:pt>
                <c:pt idx="3">
                  <c:v>БУЗ РА "Усть-Канская РБ"</c:v>
                </c:pt>
                <c:pt idx="4">
                  <c:v>БУЗ РА "Онгудайская РБ"</c:v>
                </c:pt>
                <c:pt idx="5">
                  <c:v>БУЗ РА "Шебалинская РБ"</c:v>
                </c:pt>
                <c:pt idx="6">
                  <c:v>БУЗ РА "Усть-Коксинская РБ"</c:v>
                </c:pt>
                <c:pt idx="7">
                  <c:v>БУЗ РА "Турочакская РБ"</c:v>
                </c:pt>
                <c:pt idx="8">
                  <c:v>БУЗ РА "Майминская РБ"</c:v>
                </c:pt>
                <c:pt idx="9">
                  <c:v>БУЗ РА "Чойская РБ"</c:v>
                </c:pt>
                <c:pt idx="10">
                  <c:v>БУЗ РА "Чемальская РБ"</c:v>
                </c:pt>
                <c:pt idx="11">
                  <c:v>АУЗ РА "РСП"</c:v>
                </c:pt>
                <c:pt idx="12">
                  <c:v>АУЗ РА "СП № 2"</c:v>
                </c:pt>
                <c:pt idx="13">
                  <c:v>ФКУЗ "МСЧ МВД России по Республике Алтай"</c:v>
                </c:pt>
                <c:pt idx="14">
                  <c:v>БУЗ РА "РБ"</c:v>
                </c:pt>
                <c:pt idx="15">
                  <c:v>БУЗ РА "ПЦ"</c:v>
                </c:pt>
                <c:pt idx="16">
                  <c:v>Иные МО</c:v>
                </c:pt>
                <c:pt idx="17">
                  <c:v>Средняя по республике</c:v>
                </c:pt>
              </c:strCache>
            </c:strRef>
          </c:cat>
          <c:val>
            <c:numRef>
              <c:f>Проф!$D$39:$D$58</c:f>
            </c:numRef>
          </c:val>
          <c:extLst>
            <c:ext xmlns:c16="http://schemas.microsoft.com/office/drawing/2014/chart" uri="{C3380CC4-5D6E-409C-BE32-E72D297353CC}">
              <c16:uniqueId val="{00000001-48AF-4B48-83E8-77B65F3D17A2}"/>
            </c:ext>
          </c:extLst>
        </c:ser>
        <c:ser>
          <c:idx val="2"/>
          <c:order val="2"/>
          <c:tx>
            <c:strRef>
              <c:f>Проф!$E$36:$E$38</c:f>
              <c:strCache>
                <c:ptCount val="3"/>
                <c:pt idx="0">
                  <c:v>Принято к оплате</c:v>
                </c:pt>
                <c:pt idx="2">
                  <c:v>посещений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Проф!$B$39:$B$58</c:f>
              <c:strCache>
                <c:ptCount val="18"/>
                <c:pt idx="0">
                  <c:v>БУЗ РА "Кош-Агачская РБ"</c:v>
                </c:pt>
                <c:pt idx="1">
                  <c:v>БУЗ РА "Улаганская РБ"</c:v>
                </c:pt>
                <c:pt idx="2">
                  <c:v>БУЗ РА "АБ"</c:v>
                </c:pt>
                <c:pt idx="3">
                  <c:v>БУЗ РА "Усть-Канская РБ"</c:v>
                </c:pt>
                <c:pt idx="4">
                  <c:v>БУЗ РА "Онгудайская РБ"</c:v>
                </c:pt>
                <c:pt idx="5">
                  <c:v>БУЗ РА "Шебалинская РБ"</c:v>
                </c:pt>
                <c:pt idx="6">
                  <c:v>БУЗ РА "Усть-Коксинская РБ"</c:v>
                </c:pt>
                <c:pt idx="7">
                  <c:v>БУЗ РА "Турочакская РБ"</c:v>
                </c:pt>
                <c:pt idx="8">
                  <c:v>БУЗ РА "Майминская РБ"</c:v>
                </c:pt>
                <c:pt idx="9">
                  <c:v>БУЗ РА "Чойская РБ"</c:v>
                </c:pt>
                <c:pt idx="10">
                  <c:v>БУЗ РА "Чемальская РБ"</c:v>
                </c:pt>
                <c:pt idx="11">
                  <c:v>АУЗ РА "РСП"</c:v>
                </c:pt>
                <c:pt idx="12">
                  <c:v>АУЗ РА "СП № 2"</c:v>
                </c:pt>
                <c:pt idx="13">
                  <c:v>ФКУЗ "МСЧ МВД России по Республике Алтай"</c:v>
                </c:pt>
                <c:pt idx="14">
                  <c:v>БУЗ РА "РБ"</c:v>
                </c:pt>
                <c:pt idx="15">
                  <c:v>БУЗ РА "ПЦ"</c:v>
                </c:pt>
                <c:pt idx="16">
                  <c:v>Иные МО</c:v>
                </c:pt>
                <c:pt idx="17">
                  <c:v>Средняя по республике</c:v>
                </c:pt>
              </c:strCache>
            </c:strRef>
          </c:cat>
          <c:val>
            <c:numRef>
              <c:f>Проф!$E$39:$E$58</c:f>
            </c:numRef>
          </c:val>
          <c:extLst>
            <c:ext xmlns:c16="http://schemas.microsoft.com/office/drawing/2014/chart" uri="{C3380CC4-5D6E-409C-BE32-E72D297353CC}">
              <c16:uniqueId val="{00000002-48AF-4B48-83E8-77B65F3D17A2}"/>
            </c:ext>
          </c:extLst>
        </c:ser>
        <c:ser>
          <c:idx val="3"/>
          <c:order val="3"/>
          <c:tx>
            <c:strRef>
              <c:f>Проф!$F$36:$F$38</c:f>
              <c:strCache>
                <c:ptCount val="3"/>
                <c:pt idx="0">
                  <c:v>Принято к оплате</c:v>
                </c:pt>
                <c:pt idx="2">
                  <c:v>сумма в руб.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Проф!$B$39:$B$58</c:f>
              <c:strCache>
                <c:ptCount val="18"/>
                <c:pt idx="0">
                  <c:v>БУЗ РА "Кош-Агачская РБ"</c:v>
                </c:pt>
                <c:pt idx="1">
                  <c:v>БУЗ РА "Улаганская РБ"</c:v>
                </c:pt>
                <c:pt idx="2">
                  <c:v>БУЗ РА "АБ"</c:v>
                </c:pt>
                <c:pt idx="3">
                  <c:v>БУЗ РА "Усть-Канская РБ"</c:v>
                </c:pt>
                <c:pt idx="4">
                  <c:v>БУЗ РА "Онгудайская РБ"</c:v>
                </c:pt>
                <c:pt idx="5">
                  <c:v>БУЗ РА "Шебалинская РБ"</c:v>
                </c:pt>
                <c:pt idx="6">
                  <c:v>БУЗ РА "Усть-Коксинская РБ"</c:v>
                </c:pt>
                <c:pt idx="7">
                  <c:v>БУЗ РА "Турочакская РБ"</c:v>
                </c:pt>
                <c:pt idx="8">
                  <c:v>БУЗ РА "Майминская РБ"</c:v>
                </c:pt>
                <c:pt idx="9">
                  <c:v>БУЗ РА "Чойская РБ"</c:v>
                </c:pt>
                <c:pt idx="10">
                  <c:v>БУЗ РА "Чемальская РБ"</c:v>
                </c:pt>
                <c:pt idx="11">
                  <c:v>АУЗ РА "РСП"</c:v>
                </c:pt>
                <c:pt idx="12">
                  <c:v>АУЗ РА "СП № 2"</c:v>
                </c:pt>
                <c:pt idx="13">
                  <c:v>ФКУЗ "МСЧ МВД России по Республике Алтай"</c:v>
                </c:pt>
                <c:pt idx="14">
                  <c:v>БУЗ РА "РБ"</c:v>
                </c:pt>
                <c:pt idx="15">
                  <c:v>БУЗ РА "ПЦ"</c:v>
                </c:pt>
                <c:pt idx="16">
                  <c:v>Иные МО</c:v>
                </c:pt>
                <c:pt idx="17">
                  <c:v>Средняя по республике</c:v>
                </c:pt>
              </c:strCache>
            </c:strRef>
          </c:cat>
          <c:val>
            <c:numRef>
              <c:f>Проф!$F$39:$F$58</c:f>
            </c:numRef>
          </c:val>
          <c:extLst>
            <c:ext xmlns:c16="http://schemas.microsoft.com/office/drawing/2014/chart" uri="{C3380CC4-5D6E-409C-BE32-E72D297353CC}">
              <c16:uniqueId val="{00000003-48AF-4B48-83E8-77B65F3D17A2}"/>
            </c:ext>
          </c:extLst>
        </c:ser>
        <c:ser>
          <c:idx val="4"/>
          <c:order val="4"/>
          <c:tx>
            <c:strRef>
              <c:f>Проф!$G$36:$G$38</c:f>
              <c:strCache>
                <c:ptCount val="3"/>
                <c:pt idx="0">
                  <c:v>Выполнение</c:v>
                </c:pt>
                <c:pt idx="2">
                  <c:v>%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0-48AF-4B48-83E8-77B65F3D17A2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A-395F-4DFB-A449-18C76ABEA260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B-395F-4DFB-A449-18C76ABEA260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48AF-4B48-83E8-77B65F3D17A2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C-395F-4DFB-A449-18C76ABEA260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D-395F-4DFB-A449-18C76ABEA260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E-48AF-4B48-83E8-77B65F3D17A2}"/>
              </c:ext>
            </c:extLst>
          </c:dPt>
          <c:dPt>
            <c:idx val="7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48AF-4B48-83E8-77B65F3D17A2}"/>
              </c:ext>
            </c:extLst>
          </c:dPt>
          <c:dPt>
            <c:idx val="8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8-395F-4DFB-A449-18C76ABEA260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C-48AF-4B48-83E8-77B65F3D17A2}"/>
              </c:ext>
            </c:extLst>
          </c:dPt>
          <c:dPt>
            <c:idx val="1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48AF-4B48-83E8-77B65F3D17A2}"/>
              </c:ext>
            </c:extLst>
          </c:dPt>
          <c:dPt>
            <c:idx val="1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A-48AF-4B48-83E8-77B65F3D17A2}"/>
              </c:ext>
            </c:extLst>
          </c:dPt>
          <c:dPt>
            <c:idx val="1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48AF-4B48-83E8-77B65F3D17A2}"/>
              </c:ext>
            </c:extLst>
          </c:dPt>
          <c:dPt>
            <c:idx val="1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8-48AF-4B48-83E8-77B65F3D17A2}"/>
              </c:ext>
            </c:extLst>
          </c:dPt>
          <c:dPt>
            <c:idx val="14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48AF-4B48-83E8-77B65F3D17A2}"/>
              </c:ext>
            </c:extLst>
          </c:dPt>
          <c:dPt>
            <c:idx val="15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9-395F-4DFB-A449-18C76ABEA260}"/>
              </c:ext>
            </c:extLst>
          </c:dPt>
          <c:dPt>
            <c:idx val="16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48AF-4B48-83E8-77B65F3D17A2}"/>
              </c:ext>
            </c:extLst>
          </c:dPt>
          <c:dPt>
            <c:idx val="17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48AF-4B48-83E8-77B65F3D17A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Проф!$B$39:$B$58</c:f>
              <c:strCache>
                <c:ptCount val="18"/>
                <c:pt idx="0">
                  <c:v>БУЗ РА "Кош-Агачская РБ"</c:v>
                </c:pt>
                <c:pt idx="1">
                  <c:v>БУЗ РА "Улаганская РБ"</c:v>
                </c:pt>
                <c:pt idx="2">
                  <c:v>БУЗ РА "АБ"</c:v>
                </c:pt>
                <c:pt idx="3">
                  <c:v>БУЗ РА "Усть-Канская РБ"</c:v>
                </c:pt>
                <c:pt idx="4">
                  <c:v>БУЗ РА "Онгудайская РБ"</c:v>
                </c:pt>
                <c:pt idx="5">
                  <c:v>БУЗ РА "Шебалинская РБ"</c:v>
                </c:pt>
                <c:pt idx="6">
                  <c:v>БУЗ РА "Усть-Коксинская РБ"</c:v>
                </c:pt>
                <c:pt idx="7">
                  <c:v>БУЗ РА "Турочакская РБ"</c:v>
                </c:pt>
                <c:pt idx="8">
                  <c:v>БУЗ РА "Майминская РБ"</c:v>
                </c:pt>
                <c:pt idx="9">
                  <c:v>БУЗ РА "Чойская РБ"</c:v>
                </c:pt>
                <c:pt idx="10">
                  <c:v>БУЗ РА "Чемальская РБ"</c:v>
                </c:pt>
                <c:pt idx="11">
                  <c:v>АУЗ РА "РСП"</c:v>
                </c:pt>
                <c:pt idx="12">
                  <c:v>АУЗ РА "СП № 2"</c:v>
                </c:pt>
                <c:pt idx="13">
                  <c:v>ФКУЗ "МСЧ МВД России по Республике Алтай"</c:v>
                </c:pt>
                <c:pt idx="14">
                  <c:v>БУЗ РА "РБ"</c:v>
                </c:pt>
                <c:pt idx="15">
                  <c:v>БУЗ РА "ПЦ"</c:v>
                </c:pt>
                <c:pt idx="16">
                  <c:v>Иные МО</c:v>
                </c:pt>
                <c:pt idx="17">
                  <c:v>Средняя по республике</c:v>
                </c:pt>
              </c:strCache>
            </c:strRef>
          </c:cat>
          <c:val>
            <c:numRef>
              <c:f>Проф!$G$39:$G$58</c:f>
              <c:numCache>
                <c:formatCode>#,##0.0</c:formatCode>
                <c:ptCount val="18"/>
                <c:pt idx="0">
                  <c:v>107.8080848855314</c:v>
                </c:pt>
                <c:pt idx="1">
                  <c:v>92.061436799571368</c:v>
                </c:pt>
                <c:pt idx="2">
                  <c:v>98.989010989010978</c:v>
                </c:pt>
                <c:pt idx="3">
                  <c:v>115.27564988069823</c:v>
                </c:pt>
                <c:pt idx="4">
                  <c:v>97.523420532270094</c:v>
                </c:pt>
                <c:pt idx="5">
                  <c:v>95.556170618445734</c:v>
                </c:pt>
                <c:pt idx="6">
                  <c:v>93.227332457293031</c:v>
                </c:pt>
                <c:pt idx="7">
                  <c:v>107.54339725529401</c:v>
                </c:pt>
                <c:pt idx="8">
                  <c:v>102.9059505799294</c:v>
                </c:pt>
                <c:pt idx="9">
                  <c:v>91.915374042803847</c:v>
                </c:pt>
                <c:pt idx="10">
                  <c:v>106.07598891014878</c:v>
                </c:pt>
                <c:pt idx="11">
                  <c:v>116.965</c:v>
                </c:pt>
                <c:pt idx="12">
                  <c:v>495</c:v>
                </c:pt>
                <c:pt idx="13">
                  <c:v>212.82051282051282</c:v>
                </c:pt>
                <c:pt idx="14">
                  <c:v>109.87560217086407</c:v>
                </c:pt>
                <c:pt idx="15">
                  <c:v>103.48277139681363</c:v>
                </c:pt>
                <c:pt idx="16">
                  <c:v>496.48148148148152</c:v>
                </c:pt>
                <c:pt idx="17">
                  <c:v>106.71272310553294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8AF-4B48-83E8-77B65F3D17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0243904"/>
        <c:axId val="130239328"/>
        <c:axId val="0"/>
      </c:bar3DChart>
      <c:catAx>
        <c:axId val="130243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0239328"/>
        <c:crosses val="autoZero"/>
        <c:auto val="1"/>
        <c:lblAlgn val="ctr"/>
        <c:lblOffset val="100"/>
        <c:noMultiLvlLbl val="0"/>
      </c:catAx>
      <c:valAx>
        <c:axId val="130239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0243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диспансризация!$D$12:$D$14</c:f>
              <c:strCache>
                <c:ptCount val="3"/>
                <c:pt idx="0">
                  <c:v>План-задание</c:v>
                </c:pt>
                <c:pt idx="2">
                  <c:v>посещений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диспансризация!$C$15:$C$27</c:f>
              <c:strCache>
                <c:ptCount val="13"/>
                <c:pt idx="0">
                  <c:v>БУЗ РА "Кош-Агачская РБ"</c:v>
                </c:pt>
                <c:pt idx="1">
                  <c:v>БУЗ РА "Улаганская РБ"</c:v>
                </c:pt>
                <c:pt idx="2">
                  <c:v>БУЗ РА "АБ"</c:v>
                </c:pt>
                <c:pt idx="3">
                  <c:v>БУЗ РА "Усть-Канская РБ"</c:v>
                </c:pt>
                <c:pt idx="4">
                  <c:v>БУЗ РА "Онгудайская РБ"</c:v>
                </c:pt>
                <c:pt idx="5">
                  <c:v>БУЗ РА "Шебалинская РБ"</c:v>
                </c:pt>
                <c:pt idx="6">
                  <c:v>БУЗ РА "Усть-Коксинская РБ"</c:v>
                </c:pt>
                <c:pt idx="7">
                  <c:v>БУЗ РА "Турочакская РБ"</c:v>
                </c:pt>
                <c:pt idx="8">
                  <c:v>БУЗ РА "Майминская РБ"</c:v>
                </c:pt>
                <c:pt idx="9">
                  <c:v>БУЗ РА "Чойская РБ"</c:v>
                </c:pt>
                <c:pt idx="10">
                  <c:v>БУЗ РА "Чемальская РБ"</c:v>
                </c:pt>
                <c:pt idx="11">
                  <c:v>БУЗ РА "РБ"</c:v>
                </c:pt>
                <c:pt idx="12">
                  <c:v>Средняя по республике</c:v>
                </c:pt>
              </c:strCache>
            </c:strRef>
          </c:cat>
          <c:val>
            <c:numRef>
              <c:f>диспансризация!$D$15:$D$27</c:f>
            </c:numRef>
          </c:val>
          <c:extLst>
            <c:ext xmlns:c16="http://schemas.microsoft.com/office/drawing/2014/chart" uri="{C3380CC4-5D6E-409C-BE32-E72D297353CC}">
              <c16:uniqueId val="{00000000-985A-44F0-9239-92EA5BAAFA06}"/>
            </c:ext>
          </c:extLst>
        </c:ser>
        <c:ser>
          <c:idx val="1"/>
          <c:order val="1"/>
          <c:tx>
            <c:strRef>
              <c:f>диспансризация!$E$12:$E$14</c:f>
              <c:strCache>
                <c:ptCount val="3"/>
                <c:pt idx="0">
                  <c:v>План-задание</c:v>
                </c:pt>
                <c:pt idx="2">
                  <c:v>сумма в руб.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диспансризация!$C$15:$C$27</c:f>
              <c:strCache>
                <c:ptCount val="13"/>
                <c:pt idx="0">
                  <c:v>БУЗ РА "Кош-Агачская РБ"</c:v>
                </c:pt>
                <c:pt idx="1">
                  <c:v>БУЗ РА "Улаганская РБ"</c:v>
                </c:pt>
                <c:pt idx="2">
                  <c:v>БУЗ РА "АБ"</c:v>
                </c:pt>
                <c:pt idx="3">
                  <c:v>БУЗ РА "Усть-Канская РБ"</c:v>
                </c:pt>
                <c:pt idx="4">
                  <c:v>БУЗ РА "Онгудайская РБ"</c:v>
                </c:pt>
                <c:pt idx="5">
                  <c:v>БУЗ РА "Шебалинская РБ"</c:v>
                </c:pt>
                <c:pt idx="6">
                  <c:v>БУЗ РА "Усть-Коксинская РБ"</c:v>
                </c:pt>
                <c:pt idx="7">
                  <c:v>БУЗ РА "Турочакская РБ"</c:v>
                </c:pt>
                <c:pt idx="8">
                  <c:v>БУЗ РА "Майминская РБ"</c:v>
                </c:pt>
                <c:pt idx="9">
                  <c:v>БУЗ РА "Чойская РБ"</c:v>
                </c:pt>
                <c:pt idx="10">
                  <c:v>БУЗ РА "Чемальская РБ"</c:v>
                </c:pt>
                <c:pt idx="11">
                  <c:v>БУЗ РА "РБ"</c:v>
                </c:pt>
                <c:pt idx="12">
                  <c:v>Средняя по республике</c:v>
                </c:pt>
              </c:strCache>
            </c:strRef>
          </c:cat>
          <c:val>
            <c:numRef>
              <c:f>диспансризация!$E$15:$E$27</c:f>
            </c:numRef>
          </c:val>
          <c:extLst>
            <c:ext xmlns:c16="http://schemas.microsoft.com/office/drawing/2014/chart" uri="{C3380CC4-5D6E-409C-BE32-E72D297353CC}">
              <c16:uniqueId val="{00000001-985A-44F0-9239-92EA5BAAFA06}"/>
            </c:ext>
          </c:extLst>
        </c:ser>
        <c:ser>
          <c:idx val="2"/>
          <c:order val="2"/>
          <c:tx>
            <c:strRef>
              <c:f>диспансризация!$F$12:$F$14</c:f>
              <c:strCache>
                <c:ptCount val="3"/>
                <c:pt idx="0">
                  <c:v>Принято к оплате</c:v>
                </c:pt>
                <c:pt idx="2">
                  <c:v>посещний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диспансризация!$C$15:$C$27</c:f>
              <c:strCache>
                <c:ptCount val="13"/>
                <c:pt idx="0">
                  <c:v>БУЗ РА "Кош-Агачская РБ"</c:v>
                </c:pt>
                <c:pt idx="1">
                  <c:v>БУЗ РА "Улаганская РБ"</c:v>
                </c:pt>
                <c:pt idx="2">
                  <c:v>БУЗ РА "АБ"</c:v>
                </c:pt>
                <c:pt idx="3">
                  <c:v>БУЗ РА "Усть-Канская РБ"</c:v>
                </c:pt>
                <c:pt idx="4">
                  <c:v>БУЗ РА "Онгудайская РБ"</c:v>
                </c:pt>
                <c:pt idx="5">
                  <c:v>БУЗ РА "Шебалинская РБ"</c:v>
                </c:pt>
                <c:pt idx="6">
                  <c:v>БУЗ РА "Усть-Коксинская РБ"</c:v>
                </c:pt>
                <c:pt idx="7">
                  <c:v>БУЗ РА "Турочакская РБ"</c:v>
                </c:pt>
                <c:pt idx="8">
                  <c:v>БУЗ РА "Майминская РБ"</c:v>
                </c:pt>
                <c:pt idx="9">
                  <c:v>БУЗ РА "Чойская РБ"</c:v>
                </c:pt>
                <c:pt idx="10">
                  <c:v>БУЗ РА "Чемальская РБ"</c:v>
                </c:pt>
                <c:pt idx="11">
                  <c:v>БУЗ РА "РБ"</c:v>
                </c:pt>
                <c:pt idx="12">
                  <c:v>Средняя по республике</c:v>
                </c:pt>
              </c:strCache>
            </c:strRef>
          </c:cat>
          <c:val>
            <c:numRef>
              <c:f>диспансризация!$F$15:$F$27</c:f>
            </c:numRef>
          </c:val>
          <c:extLst>
            <c:ext xmlns:c16="http://schemas.microsoft.com/office/drawing/2014/chart" uri="{C3380CC4-5D6E-409C-BE32-E72D297353CC}">
              <c16:uniqueId val="{00000002-985A-44F0-9239-92EA5BAAFA06}"/>
            </c:ext>
          </c:extLst>
        </c:ser>
        <c:ser>
          <c:idx val="3"/>
          <c:order val="3"/>
          <c:tx>
            <c:strRef>
              <c:f>диспансризация!$G$12:$G$14</c:f>
              <c:strCache>
                <c:ptCount val="3"/>
                <c:pt idx="0">
                  <c:v>Принято к оплате</c:v>
                </c:pt>
                <c:pt idx="2">
                  <c:v>сумма в руб.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диспансризация!$C$15:$C$27</c:f>
              <c:strCache>
                <c:ptCount val="13"/>
                <c:pt idx="0">
                  <c:v>БУЗ РА "Кош-Агачская РБ"</c:v>
                </c:pt>
                <c:pt idx="1">
                  <c:v>БУЗ РА "Улаганская РБ"</c:v>
                </c:pt>
                <c:pt idx="2">
                  <c:v>БУЗ РА "АБ"</c:v>
                </c:pt>
                <c:pt idx="3">
                  <c:v>БУЗ РА "Усть-Канская РБ"</c:v>
                </c:pt>
                <c:pt idx="4">
                  <c:v>БУЗ РА "Онгудайская РБ"</c:v>
                </c:pt>
                <c:pt idx="5">
                  <c:v>БУЗ РА "Шебалинская РБ"</c:v>
                </c:pt>
                <c:pt idx="6">
                  <c:v>БУЗ РА "Усть-Коксинская РБ"</c:v>
                </c:pt>
                <c:pt idx="7">
                  <c:v>БУЗ РА "Турочакская РБ"</c:v>
                </c:pt>
                <c:pt idx="8">
                  <c:v>БУЗ РА "Майминская РБ"</c:v>
                </c:pt>
                <c:pt idx="9">
                  <c:v>БУЗ РА "Чойская РБ"</c:v>
                </c:pt>
                <c:pt idx="10">
                  <c:v>БУЗ РА "Чемальская РБ"</c:v>
                </c:pt>
                <c:pt idx="11">
                  <c:v>БУЗ РА "РБ"</c:v>
                </c:pt>
                <c:pt idx="12">
                  <c:v>Средняя по республике</c:v>
                </c:pt>
              </c:strCache>
            </c:strRef>
          </c:cat>
          <c:val>
            <c:numRef>
              <c:f>диспансризация!$G$15:$G$27</c:f>
            </c:numRef>
          </c:val>
          <c:extLst>
            <c:ext xmlns:c16="http://schemas.microsoft.com/office/drawing/2014/chart" uri="{C3380CC4-5D6E-409C-BE32-E72D297353CC}">
              <c16:uniqueId val="{00000003-985A-44F0-9239-92EA5BAAFA06}"/>
            </c:ext>
          </c:extLst>
        </c:ser>
        <c:ser>
          <c:idx val="4"/>
          <c:order val="4"/>
          <c:tx>
            <c:strRef>
              <c:f>диспансризация!$H$12:$H$14</c:f>
              <c:strCache>
                <c:ptCount val="3"/>
                <c:pt idx="0">
                  <c:v>Выполнение</c:v>
                </c:pt>
                <c:pt idx="2">
                  <c:v>%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9656-45FA-A10A-2A0982E4F522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4-9656-45FA-A10A-2A0982E4F522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9656-45FA-A10A-2A0982E4F522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6-9656-45FA-A10A-2A0982E4F522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985A-44F0-9239-92EA5BAAFA06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9656-45FA-A10A-2A0982E4F522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985A-44F0-9239-92EA5BAAFA06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8-985A-44F0-9239-92EA5BAAFA06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985A-44F0-9239-92EA5BAAFA06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A-985A-44F0-9239-92EA5BAAFA06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985A-44F0-9239-92EA5BAAFA06}"/>
              </c:ext>
            </c:extLst>
          </c:dPt>
          <c:dPt>
            <c:idx val="1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C-985A-44F0-9239-92EA5BAAFA06}"/>
              </c:ext>
            </c:extLst>
          </c:dPt>
          <c:dPt>
            <c:idx val="1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985A-44F0-9239-92EA5BAAFA0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диспансризация!$C$15:$C$27</c:f>
              <c:strCache>
                <c:ptCount val="13"/>
                <c:pt idx="0">
                  <c:v>БУЗ РА "Кош-Агачская РБ"</c:v>
                </c:pt>
                <c:pt idx="1">
                  <c:v>БУЗ РА "Улаганская РБ"</c:v>
                </c:pt>
                <c:pt idx="2">
                  <c:v>БУЗ РА "АБ"</c:v>
                </c:pt>
                <c:pt idx="3">
                  <c:v>БУЗ РА "Усть-Канская РБ"</c:v>
                </c:pt>
                <c:pt idx="4">
                  <c:v>БУЗ РА "Онгудайская РБ"</c:v>
                </c:pt>
                <c:pt idx="5">
                  <c:v>БУЗ РА "Шебалинская РБ"</c:v>
                </c:pt>
                <c:pt idx="6">
                  <c:v>БУЗ РА "Усть-Коксинская РБ"</c:v>
                </c:pt>
                <c:pt idx="7">
                  <c:v>БУЗ РА "Турочакская РБ"</c:v>
                </c:pt>
                <c:pt idx="8">
                  <c:v>БУЗ РА "Майминская РБ"</c:v>
                </c:pt>
                <c:pt idx="9">
                  <c:v>БУЗ РА "Чойская РБ"</c:v>
                </c:pt>
                <c:pt idx="10">
                  <c:v>БУЗ РА "Чемальская РБ"</c:v>
                </c:pt>
                <c:pt idx="11">
                  <c:v>БУЗ РА "РБ"</c:v>
                </c:pt>
                <c:pt idx="12">
                  <c:v>Средняя по республике</c:v>
                </c:pt>
              </c:strCache>
            </c:strRef>
          </c:cat>
          <c:val>
            <c:numRef>
              <c:f>диспансризация!$H$15:$H$27</c:f>
              <c:numCache>
                <c:formatCode>#,##0.0</c:formatCode>
                <c:ptCount val="13"/>
                <c:pt idx="0">
                  <c:v>101.21095121095121</c:v>
                </c:pt>
                <c:pt idx="1">
                  <c:v>102.07715133531157</c:v>
                </c:pt>
                <c:pt idx="2">
                  <c:v>100.52631578947368</c:v>
                </c:pt>
                <c:pt idx="3">
                  <c:v>100.04599816007359</c:v>
                </c:pt>
                <c:pt idx="4">
                  <c:v>71.387143547607536</c:v>
                </c:pt>
                <c:pt idx="5">
                  <c:v>98.13568099430347</c:v>
                </c:pt>
                <c:pt idx="6">
                  <c:v>79.167556029882604</c:v>
                </c:pt>
                <c:pt idx="7">
                  <c:v>90.481491789590876</c:v>
                </c:pt>
                <c:pt idx="8">
                  <c:v>73.704837721984077</c:v>
                </c:pt>
                <c:pt idx="9">
                  <c:v>88.669950738916256</c:v>
                </c:pt>
                <c:pt idx="10">
                  <c:v>75.799721835883176</c:v>
                </c:pt>
                <c:pt idx="11">
                  <c:v>112.45042141794745</c:v>
                </c:pt>
                <c:pt idx="12">
                  <c:v>94.019370049358002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85A-44F0-9239-92EA5BAAFA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97234959"/>
        <c:axId val="1797225807"/>
        <c:axId val="0"/>
      </c:bar3DChart>
      <c:catAx>
        <c:axId val="1797234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97225807"/>
        <c:crosses val="autoZero"/>
        <c:auto val="1"/>
        <c:lblAlgn val="ctr"/>
        <c:lblOffset val="100"/>
        <c:noMultiLvlLbl val="0"/>
      </c:catAx>
      <c:valAx>
        <c:axId val="17972258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972349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730154831563486"/>
          <c:y val="4.2635658914728682E-2"/>
          <c:w val="0.81578713669965564"/>
          <c:h val="0.5801251297076237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диспансризация!$D$32:$D$34</c:f>
              <c:strCache>
                <c:ptCount val="3"/>
                <c:pt idx="0">
                  <c:v>План-задание</c:v>
                </c:pt>
                <c:pt idx="2">
                  <c:v>посещений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диспансризация!$C$35:$C$47</c:f>
              <c:strCache>
                <c:ptCount val="13"/>
                <c:pt idx="0">
                  <c:v>БУЗ РА "Кош-Агачская РБ"</c:v>
                </c:pt>
                <c:pt idx="1">
                  <c:v>БУЗ РА "Улаганская РБ"</c:v>
                </c:pt>
                <c:pt idx="2">
                  <c:v>БУЗ РА "АБ"</c:v>
                </c:pt>
                <c:pt idx="3">
                  <c:v>БУЗ РА "Усть-Канская РБ"</c:v>
                </c:pt>
                <c:pt idx="4">
                  <c:v>БУЗ РА "Онгудайская РБ"</c:v>
                </c:pt>
                <c:pt idx="5">
                  <c:v>БУЗ РА "Шебалинская РБ"</c:v>
                </c:pt>
                <c:pt idx="6">
                  <c:v>БУЗ РА "Усть-Коксинская РБ"</c:v>
                </c:pt>
                <c:pt idx="7">
                  <c:v>БУЗ РА "Турочакская РБ"</c:v>
                </c:pt>
                <c:pt idx="8">
                  <c:v>БУЗ РА "Майминская РБ"</c:v>
                </c:pt>
                <c:pt idx="9">
                  <c:v>БУЗ РА "Чойская РБ"</c:v>
                </c:pt>
                <c:pt idx="10">
                  <c:v>БУЗ РА "Чемальская РБ"</c:v>
                </c:pt>
                <c:pt idx="11">
                  <c:v>БУЗ РА "РБ"</c:v>
                </c:pt>
                <c:pt idx="12">
                  <c:v>Средняя по республике</c:v>
                </c:pt>
              </c:strCache>
            </c:strRef>
          </c:cat>
          <c:val>
            <c:numRef>
              <c:f>диспансризация!$D$35:$D$47</c:f>
            </c:numRef>
          </c:val>
          <c:extLst>
            <c:ext xmlns:c16="http://schemas.microsoft.com/office/drawing/2014/chart" uri="{C3380CC4-5D6E-409C-BE32-E72D297353CC}">
              <c16:uniqueId val="{00000000-C6D2-44C0-A060-3EB837CE8A32}"/>
            </c:ext>
          </c:extLst>
        </c:ser>
        <c:ser>
          <c:idx val="1"/>
          <c:order val="1"/>
          <c:tx>
            <c:strRef>
              <c:f>диспансризация!$E$32:$E$34</c:f>
              <c:strCache>
                <c:ptCount val="3"/>
                <c:pt idx="0">
                  <c:v>План-задание</c:v>
                </c:pt>
                <c:pt idx="2">
                  <c:v>сумма в руб.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диспансризация!$C$35:$C$47</c:f>
              <c:strCache>
                <c:ptCount val="13"/>
                <c:pt idx="0">
                  <c:v>БУЗ РА "Кош-Агачская РБ"</c:v>
                </c:pt>
                <c:pt idx="1">
                  <c:v>БУЗ РА "Улаганская РБ"</c:v>
                </c:pt>
                <c:pt idx="2">
                  <c:v>БУЗ РА "АБ"</c:v>
                </c:pt>
                <c:pt idx="3">
                  <c:v>БУЗ РА "Усть-Канская РБ"</c:v>
                </c:pt>
                <c:pt idx="4">
                  <c:v>БУЗ РА "Онгудайская РБ"</c:v>
                </c:pt>
                <c:pt idx="5">
                  <c:v>БУЗ РА "Шебалинская РБ"</c:v>
                </c:pt>
                <c:pt idx="6">
                  <c:v>БУЗ РА "Усть-Коксинская РБ"</c:v>
                </c:pt>
                <c:pt idx="7">
                  <c:v>БУЗ РА "Турочакская РБ"</c:v>
                </c:pt>
                <c:pt idx="8">
                  <c:v>БУЗ РА "Майминская РБ"</c:v>
                </c:pt>
                <c:pt idx="9">
                  <c:v>БУЗ РА "Чойская РБ"</c:v>
                </c:pt>
                <c:pt idx="10">
                  <c:v>БУЗ РА "Чемальская РБ"</c:v>
                </c:pt>
                <c:pt idx="11">
                  <c:v>БУЗ РА "РБ"</c:v>
                </c:pt>
                <c:pt idx="12">
                  <c:v>Средняя по республике</c:v>
                </c:pt>
              </c:strCache>
            </c:strRef>
          </c:cat>
          <c:val>
            <c:numRef>
              <c:f>диспансризация!$E$35:$E$47</c:f>
            </c:numRef>
          </c:val>
          <c:extLst>
            <c:ext xmlns:c16="http://schemas.microsoft.com/office/drawing/2014/chart" uri="{C3380CC4-5D6E-409C-BE32-E72D297353CC}">
              <c16:uniqueId val="{00000001-C6D2-44C0-A060-3EB837CE8A32}"/>
            </c:ext>
          </c:extLst>
        </c:ser>
        <c:ser>
          <c:idx val="2"/>
          <c:order val="2"/>
          <c:tx>
            <c:strRef>
              <c:f>диспансризация!$F$32:$F$34</c:f>
              <c:strCache>
                <c:ptCount val="3"/>
                <c:pt idx="0">
                  <c:v>Принято к оплате</c:v>
                </c:pt>
                <c:pt idx="2">
                  <c:v>посещний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диспансризация!$C$35:$C$47</c:f>
              <c:strCache>
                <c:ptCount val="13"/>
                <c:pt idx="0">
                  <c:v>БУЗ РА "Кош-Агачская РБ"</c:v>
                </c:pt>
                <c:pt idx="1">
                  <c:v>БУЗ РА "Улаганская РБ"</c:v>
                </c:pt>
                <c:pt idx="2">
                  <c:v>БУЗ РА "АБ"</c:v>
                </c:pt>
                <c:pt idx="3">
                  <c:v>БУЗ РА "Усть-Канская РБ"</c:v>
                </c:pt>
                <c:pt idx="4">
                  <c:v>БУЗ РА "Онгудайская РБ"</c:v>
                </c:pt>
                <c:pt idx="5">
                  <c:v>БУЗ РА "Шебалинская РБ"</c:v>
                </c:pt>
                <c:pt idx="6">
                  <c:v>БУЗ РА "Усть-Коксинская РБ"</c:v>
                </c:pt>
                <c:pt idx="7">
                  <c:v>БУЗ РА "Турочакская РБ"</c:v>
                </c:pt>
                <c:pt idx="8">
                  <c:v>БУЗ РА "Майминская РБ"</c:v>
                </c:pt>
                <c:pt idx="9">
                  <c:v>БУЗ РА "Чойская РБ"</c:v>
                </c:pt>
                <c:pt idx="10">
                  <c:v>БУЗ РА "Чемальская РБ"</c:v>
                </c:pt>
                <c:pt idx="11">
                  <c:v>БУЗ РА "РБ"</c:v>
                </c:pt>
                <c:pt idx="12">
                  <c:v>Средняя по республике</c:v>
                </c:pt>
              </c:strCache>
            </c:strRef>
          </c:cat>
          <c:val>
            <c:numRef>
              <c:f>диспансризация!$F$35:$F$47</c:f>
            </c:numRef>
          </c:val>
          <c:extLst>
            <c:ext xmlns:c16="http://schemas.microsoft.com/office/drawing/2014/chart" uri="{C3380CC4-5D6E-409C-BE32-E72D297353CC}">
              <c16:uniqueId val="{00000002-C6D2-44C0-A060-3EB837CE8A32}"/>
            </c:ext>
          </c:extLst>
        </c:ser>
        <c:ser>
          <c:idx val="3"/>
          <c:order val="3"/>
          <c:tx>
            <c:strRef>
              <c:f>диспансризация!$G$32:$G$34</c:f>
              <c:strCache>
                <c:ptCount val="3"/>
                <c:pt idx="0">
                  <c:v>Принято к оплате</c:v>
                </c:pt>
                <c:pt idx="2">
                  <c:v>сумма в руб.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диспансризация!$C$35:$C$47</c:f>
              <c:strCache>
                <c:ptCount val="13"/>
                <c:pt idx="0">
                  <c:v>БУЗ РА "Кош-Агачская РБ"</c:v>
                </c:pt>
                <c:pt idx="1">
                  <c:v>БУЗ РА "Улаганская РБ"</c:v>
                </c:pt>
                <c:pt idx="2">
                  <c:v>БУЗ РА "АБ"</c:v>
                </c:pt>
                <c:pt idx="3">
                  <c:v>БУЗ РА "Усть-Канская РБ"</c:v>
                </c:pt>
                <c:pt idx="4">
                  <c:v>БУЗ РА "Онгудайская РБ"</c:v>
                </c:pt>
                <c:pt idx="5">
                  <c:v>БУЗ РА "Шебалинская РБ"</c:v>
                </c:pt>
                <c:pt idx="6">
                  <c:v>БУЗ РА "Усть-Коксинская РБ"</c:v>
                </c:pt>
                <c:pt idx="7">
                  <c:v>БУЗ РА "Турочакская РБ"</c:v>
                </c:pt>
                <c:pt idx="8">
                  <c:v>БУЗ РА "Майминская РБ"</c:v>
                </c:pt>
                <c:pt idx="9">
                  <c:v>БУЗ РА "Чойская РБ"</c:v>
                </c:pt>
                <c:pt idx="10">
                  <c:v>БУЗ РА "Чемальская РБ"</c:v>
                </c:pt>
                <c:pt idx="11">
                  <c:v>БУЗ РА "РБ"</c:v>
                </c:pt>
                <c:pt idx="12">
                  <c:v>Средняя по республике</c:v>
                </c:pt>
              </c:strCache>
            </c:strRef>
          </c:cat>
          <c:val>
            <c:numRef>
              <c:f>диспансризация!$G$35:$G$47</c:f>
            </c:numRef>
          </c:val>
          <c:extLst>
            <c:ext xmlns:c16="http://schemas.microsoft.com/office/drawing/2014/chart" uri="{C3380CC4-5D6E-409C-BE32-E72D297353CC}">
              <c16:uniqueId val="{00000003-C6D2-44C0-A060-3EB837CE8A32}"/>
            </c:ext>
          </c:extLst>
        </c:ser>
        <c:ser>
          <c:idx val="4"/>
          <c:order val="4"/>
          <c:tx>
            <c:strRef>
              <c:f>диспансризация!$H$32:$H$34</c:f>
              <c:strCache>
                <c:ptCount val="3"/>
                <c:pt idx="0">
                  <c:v>Выполнение</c:v>
                </c:pt>
                <c:pt idx="2">
                  <c:v>%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33CF-4424-B11A-496B7CDC11D9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C6D2-44C0-A060-3EB837CE8A32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33CF-4424-B11A-496B7CDC11D9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A-33CF-4424-B11A-496B7CDC11D9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33CF-4424-B11A-496B7CDC11D9}"/>
              </c:ext>
            </c:extLst>
          </c:dPt>
          <c:dPt>
            <c:idx val="7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33CF-4424-B11A-496B7CDC11D9}"/>
              </c:ext>
            </c:extLst>
          </c:dPt>
          <c:dPt>
            <c:idx val="9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33CF-4424-B11A-496B7CDC11D9}"/>
              </c:ext>
            </c:extLst>
          </c:dPt>
          <c:dPt>
            <c:idx val="1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8-33CF-4424-B11A-496B7CDC11D9}"/>
              </c:ext>
            </c:extLst>
          </c:dPt>
          <c:dPt>
            <c:idx val="1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C6D2-44C0-A060-3EB837CE8A3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диспансризация!$C$35:$C$47</c:f>
              <c:strCache>
                <c:ptCount val="13"/>
                <c:pt idx="0">
                  <c:v>БУЗ РА "Кош-Агачская РБ"</c:v>
                </c:pt>
                <c:pt idx="1">
                  <c:v>БУЗ РА "Улаганская РБ"</c:v>
                </c:pt>
                <c:pt idx="2">
                  <c:v>БУЗ РА "АБ"</c:v>
                </c:pt>
                <c:pt idx="3">
                  <c:v>БУЗ РА "Усть-Канская РБ"</c:v>
                </c:pt>
                <c:pt idx="4">
                  <c:v>БУЗ РА "Онгудайская РБ"</c:v>
                </c:pt>
                <c:pt idx="5">
                  <c:v>БУЗ РА "Шебалинская РБ"</c:v>
                </c:pt>
                <c:pt idx="6">
                  <c:v>БУЗ РА "Усть-Коксинская РБ"</c:v>
                </c:pt>
                <c:pt idx="7">
                  <c:v>БУЗ РА "Турочакская РБ"</c:v>
                </c:pt>
                <c:pt idx="8">
                  <c:v>БУЗ РА "Майминская РБ"</c:v>
                </c:pt>
                <c:pt idx="9">
                  <c:v>БУЗ РА "Чойская РБ"</c:v>
                </c:pt>
                <c:pt idx="10">
                  <c:v>БУЗ РА "Чемальская РБ"</c:v>
                </c:pt>
                <c:pt idx="11">
                  <c:v>БУЗ РА "РБ"</c:v>
                </c:pt>
                <c:pt idx="12">
                  <c:v>Средняя по республике</c:v>
                </c:pt>
              </c:strCache>
            </c:strRef>
          </c:cat>
          <c:val>
            <c:numRef>
              <c:f>диспансризация!$H$35:$H$47</c:f>
              <c:numCache>
                <c:formatCode>#,##0.0</c:formatCode>
                <c:ptCount val="13"/>
                <c:pt idx="0">
                  <c:v>109.00000000000001</c:v>
                </c:pt>
                <c:pt idx="1">
                  <c:v>96.150865409454923</c:v>
                </c:pt>
                <c:pt idx="2">
                  <c:v>113.65853658536584</c:v>
                </c:pt>
                <c:pt idx="3">
                  <c:v>90.401331607175877</c:v>
                </c:pt>
                <c:pt idx="4">
                  <c:v>107.6105852810508</c:v>
                </c:pt>
                <c:pt idx="5">
                  <c:v>121.94523906824683</c:v>
                </c:pt>
                <c:pt idx="6">
                  <c:v>87.243299686738595</c:v>
                </c:pt>
                <c:pt idx="7">
                  <c:v>116.56995486782722</c:v>
                </c:pt>
                <c:pt idx="8">
                  <c:v>83.599728761019094</c:v>
                </c:pt>
                <c:pt idx="9">
                  <c:v>117.27915194346291</c:v>
                </c:pt>
                <c:pt idx="10">
                  <c:v>120.1827242524917</c:v>
                </c:pt>
                <c:pt idx="11">
                  <c:v>82.586127932420737</c:v>
                </c:pt>
                <c:pt idx="12">
                  <c:v>96.760863950848858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6D2-44C0-A060-3EB837CE8A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97223311"/>
        <c:axId val="1797228303"/>
        <c:axId val="0"/>
      </c:bar3DChart>
      <c:catAx>
        <c:axId val="1797223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97228303"/>
        <c:crosses val="autoZero"/>
        <c:auto val="1"/>
        <c:lblAlgn val="ctr"/>
        <c:lblOffset val="100"/>
        <c:noMultiLvlLbl val="0"/>
      </c:catAx>
      <c:valAx>
        <c:axId val="17972283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972233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диспансризация!$C$55:$C$67</c:f>
              <c:strCache>
                <c:ptCount val="13"/>
                <c:pt idx="0">
                  <c:v>БУЗ РА "Кош-Агачская РБ"</c:v>
                </c:pt>
                <c:pt idx="1">
                  <c:v>БУЗ РА "Улаганская РБ"</c:v>
                </c:pt>
                <c:pt idx="2">
                  <c:v>БУЗ РА "АБ"</c:v>
                </c:pt>
                <c:pt idx="3">
                  <c:v>БУЗ РА "Усть-Канская РБ"</c:v>
                </c:pt>
                <c:pt idx="4">
                  <c:v>БУЗ РА "Онгудайская РБ"</c:v>
                </c:pt>
                <c:pt idx="5">
                  <c:v>БУЗ РА "Шебалинская РБ"</c:v>
                </c:pt>
                <c:pt idx="6">
                  <c:v>БУЗ РА "Усть-Коксинская РБ"</c:v>
                </c:pt>
                <c:pt idx="7">
                  <c:v>БУЗ РА "Турочакская РБ"</c:v>
                </c:pt>
                <c:pt idx="8">
                  <c:v>БУЗ РА "Майминская РБ"</c:v>
                </c:pt>
                <c:pt idx="9">
                  <c:v>БУЗ РА "Чойская РБ"</c:v>
                </c:pt>
                <c:pt idx="10">
                  <c:v>БУЗ РА "Чемальская РБ"</c:v>
                </c:pt>
                <c:pt idx="11">
                  <c:v>БУЗ РА "РБ"</c:v>
                </c:pt>
                <c:pt idx="12">
                  <c:v>Средняя по республике</c:v>
                </c:pt>
              </c:strCache>
            </c:strRef>
          </c:cat>
          <c:val>
            <c:numRef>
              <c:f>диспансризация!$D$55:$D$67</c:f>
            </c:numRef>
          </c:val>
          <c:extLst>
            <c:ext xmlns:c16="http://schemas.microsoft.com/office/drawing/2014/chart" uri="{C3380CC4-5D6E-409C-BE32-E72D297353CC}">
              <c16:uniqueId val="{00000000-0482-45D6-94A6-7BEAF1A58909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диспансризация!$C$55:$C$67</c:f>
              <c:strCache>
                <c:ptCount val="13"/>
                <c:pt idx="0">
                  <c:v>БУЗ РА "Кош-Агачская РБ"</c:v>
                </c:pt>
                <c:pt idx="1">
                  <c:v>БУЗ РА "Улаганская РБ"</c:v>
                </c:pt>
                <c:pt idx="2">
                  <c:v>БУЗ РА "АБ"</c:v>
                </c:pt>
                <c:pt idx="3">
                  <c:v>БУЗ РА "Усть-Канская РБ"</c:v>
                </c:pt>
                <c:pt idx="4">
                  <c:v>БУЗ РА "Онгудайская РБ"</c:v>
                </c:pt>
                <c:pt idx="5">
                  <c:v>БУЗ РА "Шебалинская РБ"</c:v>
                </c:pt>
                <c:pt idx="6">
                  <c:v>БУЗ РА "Усть-Коксинская РБ"</c:v>
                </c:pt>
                <c:pt idx="7">
                  <c:v>БУЗ РА "Турочакская РБ"</c:v>
                </c:pt>
                <c:pt idx="8">
                  <c:v>БУЗ РА "Майминская РБ"</c:v>
                </c:pt>
                <c:pt idx="9">
                  <c:v>БУЗ РА "Чойская РБ"</c:v>
                </c:pt>
                <c:pt idx="10">
                  <c:v>БУЗ РА "Чемальская РБ"</c:v>
                </c:pt>
                <c:pt idx="11">
                  <c:v>БУЗ РА "РБ"</c:v>
                </c:pt>
                <c:pt idx="12">
                  <c:v>Средняя по республике</c:v>
                </c:pt>
              </c:strCache>
            </c:strRef>
          </c:cat>
          <c:val>
            <c:numRef>
              <c:f>диспансризация!$E$55:$E$67</c:f>
            </c:numRef>
          </c:val>
          <c:extLst>
            <c:ext xmlns:c16="http://schemas.microsoft.com/office/drawing/2014/chart" uri="{C3380CC4-5D6E-409C-BE32-E72D297353CC}">
              <c16:uniqueId val="{00000001-0482-45D6-94A6-7BEAF1A58909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диспансризация!$C$55:$C$67</c:f>
              <c:strCache>
                <c:ptCount val="13"/>
                <c:pt idx="0">
                  <c:v>БУЗ РА "Кош-Агачская РБ"</c:v>
                </c:pt>
                <c:pt idx="1">
                  <c:v>БУЗ РА "Улаганская РБ"</c:v>
                </c:pt>
                <c:pt idx="2">
                  <c:v>БУЗ РА "АБ"</c:v>
                </c:pt>
                <c:pt idx="3">
                  <c:v>БУЗ РА "Усть-Канская РБ"</c:v>
                </c:pt>
                <c:pt idx="4">
                  <c:v>БУЗ РА "Онгудайская РБ"</c:v>
                </c:pt>
                <c:pt idx="5">
                  <c:v>БУЗ РА "Шебалинская РБ"</c:v>
                </c:pt>
                <c:pt idx="6">
                  <c:v>БУЗ РА "Усть-Коксинская РБ"</c:v>
                </c:pt>
                <c:pt idx="7">
                  <c:v>БУЗ РА "Турочакская РБ"</c:v>
                </c:pt>
                <c:pt idx="8">
                  <c:v>БУЗ РА "Майминская РБ"</c:v>
                </c:pt>
                <c:pt idx="9">
                  <c:v>БУЗ РА "Чойская РБ"</c:v>
                </c:pt>
                <c:pt idx="10">
                  <c:v>БУЗ РА "Чемальская РБ"</c:v>
                </c:pt>
                <c:pt idx="11">
                  <c:v>БУЗ РА "РБ"</c:v>
                </c:pt>
                <c:pt idx="12">
                  <c:v>Средняя по республике</c:v>
                </c:pt>
              </c:strCache>
            </c:strRef>
          </c:cat>
          <c:val>
            <c:numRef>
              <c:f>диспансризация!$F$55:$F$67</c:f>
            </c:numRef>
          </c:val>
          <c:extLst>
            <c:ext xmlns:c16="http://schemas.microsoft.com/office/drawing/2014/chart" uri="{C3380CC4-5D6E-409C-BE32-E72D297353CC}">
              <c16:uniqueId val="{00000002-0482-45D6-94A6-7BEAF1A58909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диспансризация!$C$55:$C$67</c:f>
              <c:strCache>
                <c:ptCount val="13"/>
                <c:pt idx="0">
                  <c:v>БУЗ РА "Кош-Агачская РБ"</c:v>
                </c:pt>
                <c:pt idx="1">
                  <c:v>БУЗ РА "Улаганская РБ"</c:v>
                </c:pt>
                <c:pt idx="2">
                  <c:v>БУЗ РА "АБ"</c:v>
                </c:pt>
                <c:pt idx="3">
                  <c:v>БУЗ РА "Усть-Канская РБ"</c:v>
                </c:pt>
                <c:pt idx="4">
                  <c:v>БУЗ РА "Онгудайская РБ"</c:v>
                </c:pt>
                <c:pt idx="5">
                  <c:v>БУЗ РА "Шебалинская РБ"</c:v>
                </c:pt>
                <c:pt idx="6">
                  <c:v>БУЗ РА "Усть-Коксинская РБ"</c:v>
                </c:pt>
                <c:pt idx="7">
                  <c:v>БУЗ РА "Турочакская РБ"</c:v>
                </c:pt>
                <c:pt idx="8">
                  <c:v>БУЗ РА "Майминская РБ"</c:v>
                </c:pt>
                <c:pt idx="9">
                  <c:v>БУЗ РА "Чойская РБ"</c:v>
                </c:pt>
                <c:pt idx="10">
                  <c:v>БУЗ РА "Чемальская РБ"</c:v>
                </c:pt>
                <c:pt idx="11">
                  <c:v>БУЗ РА "РБ"</c:v>
                </c:pt>
                <c:pt idx="12">
                  <c:v>Средняя по республике</c:v>
                </c:pt>
              </c:strCache>
            </c:strRef>
          </c:cat>
          <c:val>
            <c:numRef>
              <c:f>диспансризация!$G$55:$G$67</c:f>
            </c:numRef>
          </c:val>
          <c:extLst>
            <c:ext xmlns:c16="http://schemas.microsoft.com/office/drawing/2014/chart" uri="{C3380CC4-5D6E-409C-BE32-E72D297353CC}">
              <c16:uniqueId val="{00000003-0482-45D6-94A6-7BEAF1A58909}"/>
            </c:ext>
          </c:extLst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E-0275-4C08-AA16-CA26BEC7452D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0275-4C08-AA16-CA26BEC7452D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0482-45D6-94A6-7BEAF1A58909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0482-45D6-94A6-7BEAF1A58909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0-0275-4C08-AA16-CA26BEC7452D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0275-4C08-AA16-CA26BEC7452D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0482-45D6-94A6-7BEAF1A58909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A-0482-45D6-94A6-7BEAF1A58909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8-0482-45D6-94A6-7BEAF1A58909}"/>
              </c:ext>
            </c:extLst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2-0275-4C08-AA16-CA26BEC7452D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0275-4C08-AA16-CA26BEC7452D}"/>
              </c:ext>
            </c:extLst>
          </c:dPt>
          <c:dPt>
            <c:idx val="1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0482-45D6-94A6-7BEAF1A58909}"/>
              </c:ext>
            </c:extLst>
          </c:dPt>
          <c:dPt>
            <c:idx val="1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0482-45D6-94A6-7BEAF1A5890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диспансризация!$C$55:$C$67</c:f>
              <c:strCache>
                <c:ptCount val="13"/>
                <c:pt idx="0">
                  <c:v>БУЗ РА "Кош-Агачская РБ"</c:v>
                </c:pt>
                <c:pt idx="1">
                  <c:v>БУЗ РА "Улаганская РБ"</c:v>
                </c:pt>
                <c:pt idx="2">
                  <c:v>БУЗ РА "АБ"</c:v>
                </c:pt>
                <c:pt idx="3">
                  <c:v>БУЗ РА "Усть-Канская РБ"</c:v>
                </c:pt>
                <c:pt idx="4">
                  <c:v>БУЗ РА "Онгудайская РБ"</c:v>
                </c:pt>
                <c:pt idx="5">
                  <c:v>БУЗ РА "Шебалинская РБ"</c:v>
                </c:pt>
                <c:pt idx="6">
                  <c:v>БУЗ РА "Усть-Коксинская РБ"</c:v>
                </c:pt>
                <c:pt idx="7">
                  <c:v>БУЗ РА "Турочакская РБ"</c:v>
                </c:pt>
                <c:pt idx="8">
                  <c:v>БУЗ РА "Майминская РБ"</c:v>
                </c:pt>
                <c:pt idx="9">
                  <c:v>БУЗ РА "Чойская РБ"</c:v>
                </c:pt>
                <c:pt idx="10">
                  <c:v>БУЗ РА "Чемальская РБ"</c:v>
                </c:pt>
                <c:pt idx="11">
                  <c:v>БУЗ РА "РБ"</c:v>
                </c:pt>
                <c:pt idx="12">
                  <c:v>Средняя по республике</c:v>
                </c:pt>
              </c:strCache>
            </c:strRef>
          </c:cat>
          <c:val>
            <c:numRef>
              <c:f>диспансризация!$H$55:$H$67</c:f>
              <c:numCache>
                <c:formatCode>#,##0.0</c:formatCode>
                <c:ptCount val="13"/>
                <c:pt idx="0">
                  <c:v>103.13901345291481</c:v>
                </c:pt>
                <c:pt idx="1">
                  <c:v>102.89855072463767</c:v>
                </c:pt>
                <c:pt idx="2">
                  <c:v>111.11111111111111</c:v>
                </c:pt>
                <c:pt idx="3">
                  <c:v>92.5</c:v>
                </c:pt>
                <c:pt idx="4">
                  <c:v>101.78571428571428</c:v>
                </c:pt>
                <c:pt idx="5">
                  <c:v>104.31034482758621</c:v>
                </c:pt>
                <c:pt idx="6">
                  <c:v>60</c:v>
                </c:pt>
                <c:pt idx="7">
                  <c:v>93.478260869565219</c:v>
                </c:pt>
                <c:pt idx="8">
                  <c:v>81.818181818181827</c:v>
                </c:pt>
                <c:pt idx="9">
                  <c:v>100</c:v>
                </c:pt>
                <c:pt idx="10">
                  <c:v>98.113207547169807</c:v>
                </c:pt>
                <c:pt idx="11">
                  <c:v>87.898089171974519</c:v>
                </c:pt>
                <c:pt idx="12">
                  <c:v>96.212121212121218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482-45D6-94A6-7BEAF1A589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35519983"/>
        <c:axId val="1635523727"/>
        <c:axId val="0"/>
      </c:bar3DChart>
      <c:catAx>
        <c:axId val="1635519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635523727"/>
        <c:crosses val="autoZero"/>
        <c:auto val="1"/>
        <c:lblAlgn val="ctr"/>
        <c:lblOffset val="100"/>
        <c:noMultiLvlLbl val="0"/>
      </c:catAx>
      <c:valAx>
        <c:axId val="16355237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635519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'дисп набл'!$C$4:$C$6</c:f>
              <c:strCache>
                <c:ptCount val="3"/>
                <c:pt idx="0">
                  <c:v>План-задание</c:v>
                </c:pt>
                <c:pt idx="2">
                  <c:v>посещений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'дисп набл'!$B$7:$B$19</c:f>
              <c:strCache>
                <c:ptCount val="13"/>
                <c:pt idx="0">
                  <c:v>БУЗ РА "Кош-Агачская РБ"</c:v>
                </c:pt>
                <c:pt idx="1">
                  <c:v>БУЗ РА "Улаганская РБ"</c:v>
                </c:pt>
                <c:pt idx="2">
                  <c:v>БУЗ РА "АБ"</c:v>
                </c:pt>
                <c:pt idx="3">
                  <c:v>БУЗ РА "Усть-Канская РБ"</c:v>
                </c:pt>
                <c:pt idx="4">
                  <c:v>БУЗ РА "Онгудайская РБ"</c:v>
                </c:pt>
                <c:pt idx="5">
                  <c:v>БУЗ РА "Шебалинская РБ"</c:v>
                </c:pt>
                <c:pt idx="6">
                  <c:v>БУЗ РА "Усть-Коксинская РБ"</c:v>
                </c:pt>
                <c:pt idx="7">
                  <c:v>БУЗ РА "Турочакская РБ"</c:v>
                </c:pt>
                <c:pt idx="8">
                  <c:v>БУЗ РА "Майминская РБ"</c:v>
                </c:pt>
                <c:pt idx="9">
                  <c:v>БУЗ РА "Чойская РБ"</c:v>
                </c:pt>
                <c:pt idx="10">
                  <c:v>БУЗ РА "Чемальская РБ"</c:v>
                </c:pt>
                <c:pt idx="11">
                  <c:v>БУЗ РА "РБ"</c:v>
                </c:pt>
                <c:pt idx="12">
                  <c:v>Средняя по республике</c:v>
                </c:pt>
              </c:strCache>
            </c:strRef>
          </c:cat>
          <c:val>
            <c:numRef>
              <c:f>'дисп набл'!$C$7:$C$19</c:f>
            </c:numRef>
          </c:val>
          <c:extLst>
            <c:ext xmlns:c16="http://schemas.microsoft.com/office/drawing/2014/chart" uri="{C3380CC4-5D6E-409C-BE32-E72D297353CC}">
              <c16:uniqueId val="{00000000-13B0-4EDC-8FBF-BE87E5C19B81}"/>
            </c:ext>
          </c:extLst>
        </c:ser>
        <c:ser>
          <c:idx val="1"/>
          <c:order val="1"/>
          <c:tx>
            <c:strRef>
              <c:f>'дисп набл'!$D$4:$D$6</c:f>
              <c:strCache>
                <c:ptCount val="3"/>
                <c:pt idx="0">
                  <c:v>План-задание</c:v>
                </c:pt>
                <c:pt idx="2">
                  <c:v>сумма в руб.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'дисп набл'!$B$7:$B$19</c:f>
              <c:strCache>
                <c:ptCount val="13"/>
                <c:pt idx="0">
                  <c:v>БУЗ РА "Кош-Агачская РБ"</c:v>
                </c:pt>
                <c:pt idx="1">
                  <c:v>БУЗ РА "Улаганская РБ"</c:v>
                </c:pt>
                <c:pt idx="2">
                  <c:v>БУЗ РА "АБ"</c:v>
                </c:pt>
                <c:pt idx="3">
                  <c:v>БУЗ РА "Усть-Канская РБ"</c:v>
                </c:pt>
                <c:pt idx="4">
                  <c:v>БУЗ РА "Онгудайская РБ"</c:v>
                </c:pt>
                <c:pt idx="5">
                  <c:v>БУЗ РА "Шебалинская РБ"</c:v>
                </c:pt>
                <c:pt idx="6">
                  <c:v>БУЗ РА "Усть-Коксинская РБ"</c:v>
                </c:pt>
                <c:pt idx="7">
                  <c:v>БУЗ РА "Турочакская РБ"</c:v>
                </c:pt>
                <c:pt idx="8">
                  <c:v>БУЗ РА "Майминская РБ"</c:v>
                </c:pt>
                <c:pt idx="9">
                  <c:v>БУЗ РА "Чойская РБ"</c:v>
                </c:pt>
                <c:pt idx="10">
                  <c:v>БУЗ РА "Чемальская РБ"</c:v>
                </c:pt>
                <c:pt idx="11">
                  <c:v>БУЗ РА "РБ"</c:v>
                </c:pt>
                <c:pt idx="12">
                  <c:v>Средняя по республике</c:v>
                </c:pt>
              </c:strCache>
            </c:strRef>
          </c:cat>
          <c:val>
            <c:numRef>
              <c:f>'дисп набл'!$D$7:$D$19</c:f>
            </c:numRef>
          </c:val>
          <c:extLst>
            <c:ext xmlns:c16="http://schemas.microsoft.com/office/drawing/2014/chart" uri="{C3380CC4-5D6E-409C-BE32-E72D297353CC}">
              <c16:uniqueId val="{00000001-13B0-4EDC-8FBF-BE87E5C19B81}"/>
            </c:ext>
          </c:extLst>
        </c:ser>
        <c:ser>
          <c:idx val="2"/>
          <c:order val="2"/>
          <c:tx>
            <c:strRef>
              <c:f>'дисп набл'!$E$4:$E$6</c:f>
              <c:strCache>
                <c:ptCount val="3"/>
                <c:pt idx="0">
                  <c:v>Принято к оплате</c:v>
                </c:pt>
                <c:pt idx="2">
                  <c:v>обращений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'дисп набл'!$B$7:$B$19</c:f>
              <c:strCache>
                <c:ptCount val="13"/>
                <c:pt idx="0">
                  <c:v>БУЗ РА "Кош-Агачская РБ"</c:v>
                </c:pt>
                <c:pt idx="1">
                  <c:v>БУЗ РА "Улаганская РБ"</c:v>
                </c:pt>
                <c:pt idx="2">
                  <c:v>БУЗ РА "АБ"</c:v>
                </c:pt>
                <c:pt idx="3">
                  <c:v>БУЗ РА "Усть-Канская РБ"</c:v>
                </c:pt>
                <c:pt idx="4">
                  <c:v>БУЗ РА "Онгудайская РБ"</c:v>
                </c:pt>
                <c:pt idx="5">
                  <c:v>БУЗ РА "Шебалинская РБ"</c:v>
                </c:pt>
                <c:pt idx="6">
                  <c:v>БУЗ РА "Усть-Коксинская РБ"</c:v>
                </c:pt>
                <c:pt idx="7">
                  <c:v>БУЗ РА "Турочакская РБ"</c:v>
                </c:pt>
                <c:pt idx="8">
                  <c:v>БУЗ РА "Майминская РБ"</c:v>
                </c:pt>
                <c:pt idx="9">
                  <c:v>БУЗ РА "Чойская РБ"</c:v>
                </c:pt>
                <c:pt idx="10">
                  <c:v>БУЗ РА "Чемальская РБ"</c:v>
                </c:pt>
                <c:pt idx="11">
                  <c:v>БУЗ РА "РБ"</c:v>
                </c:pt>
                <c:pt idx="12">
                  <c:v>Средняя по республике</c:v>
                </c:pt>
              </c:strCache>
            </c:strRef>
          </c:cat>
          <c:val>
            <c:numRef>
              <c:f>'дисп набл'!$E$7:$E$19</c:f>
            </c:numRef>
          </c:val>
          <c:extLst>
            <c:ext xmlns:c16="http://schemas.microsoft.com/office/drawing/2014/chart" uri="{C3380CC4-5D6E-409C-BE32-E72D297353CC}">
              <c16:uniqueId val="{00000002-13B0-4EDC-8FBF-BE87E5C19B81}"/>
            </c:ext>
          </c:extLst>
        </c:ser>
        <c:ser>
          <c:idx val="3"/>
          <c:order val="3"/>
          <c:tx>
            <c:strRef>
              <c:f>'дисп набл'!$F$4:$F$6</c:f>
              <c:strCache>
                <c:ptCount val="3"/>
                <c:pt idx="0">
                  <c:v>Принято к оплате</c:v>
                </c:pt>
                <c:pt idx="2">
                  <c:v>посещний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'дисп набл'!$B$7:$B$19</c:f>
              <c:strCache>
                <c:ptCount val="13"/>
                <c:pt idx="0">
                  <c:v>БУЗ РА "Кош-Агачская РБ"</c:v>
                </c:pt>
                <c:pt idx="1">
                  <c:v>БУЗ РА "Улаганская РБ"</c:v>
                </c:pt>
                <c:pt idx="2">
                  <c:v>БУЗ РА "АБ"</c:v>
                </c:pt>
                <c:pt idx="3">
                  <c:v>БУЗ РА "Усть-Канская РБ"</c:v>
                </c:pt>
                <c:pt idx="4">
                  <c:v>БУЗ РА "Онгудайская РБ"</c:v>
                </c:pt>
                <c:pt idx="5">
                  <c:v>БУЗ РА "Шебалинская РБ"</c:v>
                </c:pt>
                <c:pt idx="6">
                  <c:v>БУЗ РА "Усть-Коксинская РБ"</c:v>
                </c:pt>
                <c:pt idx="7">
                  <c:v>БУЗ РА "Турочакская РБ"</c:v>
                </c:pt>
                <c:pt idx="8">
                  <c:v>БУЗ РА "Майминская РБ"</c:v>
                </c:pt>
                <c:pt idx="9">
                  <c:v>БУЗ РА "Чойская РБ"</c:v>
                </c:pt>
                <c:pt idx="10">
                  <c:v>БУЗ РА "Чемальская РБ"</c:v>
                </c:pt>
                <c:pt idx="11">
                  <c:v>БУЗ РА "РБ"</c:v>
                </c:pt>
                <c:pt idx="12">
                  <c:v>Средняя по республике</c:v>
                </c:pt>
              </c:strCache>
            </c:strRef>
          </c:cat>
          <c:val>
            <c:numRef>
              <c:f>'дисп набл'!$F$7:$F$19</c:f>
            </c:numRef>
          </c:val>
          <c:extLst>
            <c:ext xmlns:c16="http://schemas.microsoft.com/office/drawing/2014/chart" uri="{C3380CC4-5D6E-409C-BE32-E72D297353CC}">
              <c16:uniqueId val="{00000003-13B0-4EDC-8FBF-BE87E5C19B81}"/>
            </c:ext>
          </c:extLst>
        </c:ser>
        <c:ser>
          <c:idx val="4"/>
          <c:order val="4"/>
          <c:tx>
            <c:strRef>
              <c:f>'дисп набл'!$G$4:$G$6</c:f>
              <c:strCache>
                <c:ptCount val="3"/>
                <c:pt idx="0">
                  <c:v>Принято к оплате</c:v>
                </c:pt>
                <c:pt idx="2">
                  <c:v>сумма в руб.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'дисп набл'!$B$7:$B$19</c:f>
              <c:strCache>
                <c:ptCount val="13"/>
                <c:pt idx="0">
                  <c:v>БУЗ РА "Кош-Агачская РБ"</c:v>
                </c:pt>
                <c:pt idx="1">
                  <c:v>БУЗ РА "Улаганская РБ"</c:v>
                </c:pt>
                <c:pt idx="2">
                  <c:v>БУЗ РА "АБ"</c:v>
                </c:pt>
                <c:pt idx="3">
                  <c:v>БУЗ РА "Усть-Канская РБ"</c:v>
                </c:pt>
                <c:pt idx="4">
                  <c:v>БУЗ РА "Онгудайская РБ"</c:v>
                </c:pt>
                <c:pt idx="5">
                  <c:v>БУЗ РА "Шебалинская РБ"</c:v>
                </c:pt>
                <c:pt idx="6">
                  <c:v>БУЗ РА "Усть-Коксинская РБ"</c:v>
                </c:pt>
                <c:pt idx="7">
                  <c:v>БУЗ РА "Турочакская РБ"</c:v>
                </c:pt>
                <c:pt idx="8">
                  <c:v>БУЗ РА "Майминская РБ"</c:v>
                </c:pt>
                <c:pt idx="9">
                  <c:v>БУЗ РА "Чойская РБ"</c:v>
                </c:pt>
                <c:pt idx="10">
                  <c:v>БУЗ РА "Чемальская РБ"</c:v>
                </c:pt>
                <c:pt idx="11">
                  <c:v>БУЗ РА "РБ"</c:v>
                </c:pt>
                <c:pt idx="12">
                  <c:v>Средняя по республике</c:v>
                </c:pt>
              </c:strCache>
            </c:strRef>
          </c:cat>
          <c:val>
            <c:numRef>
              <c:f>'дисп набл'!$G$7:$G$19</c:f>
            </c:numRef>
          </c:val>
          <c:extLst>
            <c:ext xmlns:c16="http://schemas.microsoft.com/office/drawing/2014/chart" uri="{C3380CC4-5D6E-409C-BE32-E72D297353CC}">
              <c16:uniqueId val="{00000004-13B0-4EDC-8FBF-BE87E5C19B81}"/>
            </c:ext>
          </c:extLst>
        </c:ser>
        <c:ser>
          <c:idx val="5"/>
          <c:order val="5"/>
          <c:tx>
            <c:strRef>
              <c:f>'дисп набл'!$H$4:$H$6</c:f>
              <c:strCache>
                <c:ptCount val="3"/>
                <c:pt idx="0">
                  <c:v>Выполнение</c:v>
                </c:pt>
                <c:pt idx="2">
                  <c:v>%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C-13B0-4EDC-8FBF-BE87E5C19B81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E-3481-4370-AEBD-79E3F307DC26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3481-4370-AEBD-79E3F307DC26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0-3481-4370-AEBD-79E3F307DC26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13B0-4EDC-8FBF-BE87E5C19B81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A-13B0-4EDC-8FBF-BE87E5C19B81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3481-4370-AEBD-79E3F307DC26}"/>
              </c:ext>
            </c:extLst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2-3481-4370-AEBD-79E3F307DC26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13B0-4EDC-8FBF-BE87E5C19B81}"/>
              </c:ext>
            </c:extLst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3481-4370-AEBD-79E3F307DC26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8-13B0-4EDC-8FBF-BE87E5C19B81}"/>
              </c:ext>
            </c:extLst>
          </c:dPt>
          <c:dPt>
            <c:idx val="1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13B0-4EDC-8FBF-BE87E5C19B81}"/>
              </c:ext>
            </c:extLst>
          </c:dPt>
          <c:dPt>
            <c:idx val="1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13B0-4EDC-8FBF-BE87E5C19B8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'дисп набл'!$B$7:$B$19</c:f>
              <c:strCache>
                <c:ptCount val="13"/>
                <c:pt idx="0">
                  <c:v>БУЗ РА "Кош-Агачская РБ"</c:v>
                </c:pt>
                <c:pt idx="1">
                  <c:v>БУЗ РА "Улаганская РБ"</c:v>
                </c:pt>
                <c:pt idx="2">
                  <c:v>БУЗ РА "АБ"</c:v>
                </c:pt>
                <c:pt idx="3">
                  <c:v>БУЗ РА "Усть-Канская РБ"</c:v>
                </c:pt>
                <c:pt idx="4">
                  <c:v>БУЗ РА "Онгудайская РБ"</c:v>
                </c:pt>
                <c:pt idx="5">
                  <c:v>БУЗ РА "Шебалинская РБ"</c:v>
                </c:pt>
                <c:pt idx="6">
                  <c:v>БУЗ РА "Усть-Коксинская РБ"</c:v>
                </c:pt>
                <c:pt idx="7">
                  <c:v>БУЗ РА "Турочакская РБ"</c:v>
                </c:pt>
                <c:pt idx="8">
                  <c:v>БУЗ РА "Майминская РБ"</c:v>
                </c:pt>
                <c:pt idx="9">
                  <c:v>БУЗ РА "Чойская РБ"</c:v>
                </c:pt>
                <c:pt idx="10">
                  <c:v>БУЗ РА "Чемальская РБ"</c:v>
                </c:pt>
                <c:pt idx="11">
                  <c:v>БУЗ РА "РБ"</c:v>
                </c:pt>
                <c:pt idx="12">
                  <c:v>Средняя по республике</c:v>
                </c:pt>
              </c:strCache>
            </c:strRef>
          </c:cat>
          <c:val>
            <c:numRef>
              <c:f>'дисп набл'!$H$7:$H$19</c:f>
              <c:numCache>
                <c:formatCode>#,##0.0</c:formatCode>
                <c:ptCount val="13"/>
                <c:pt idx="0">
                  <c:v>107.33652312599682</c:v>
                </c:pt>
                <c:pt idx="1">
                  <c:v>97.266401590457249</c:v>
                </c:pt>
                <c:pt idx="2">
                  <c:v>100</c:v>
                </c:pt>
                <c:pt idx="3">
                  <c:v>95.481927710843379</c:v>
                </c:pt>
                <c:pt idx="4">
                  <c:v>120.81051478641839</c:v>
                </c:pt>
                <c:pt idx="5">
                  <c:v>119.7560975609756</c:v>
                </c:pt>
                <c:pt idx="6">
                  <c:v>100.61269146608316</c:v>
                </c:pt>
                <c:pt idx="7">
                  <c:v>98.413417951042618</c:v>
                </c:pt>
                <c:pt idx="8">
                  <c:v>92.8125</c:v>
                </c:pt>
                <c:pt idx="9">
                  <c:v>101.35236664162284</c:v>
                </c:pt>
                <c:pt idx="10">
                  <c:v>92.783505154639172</c:v>
                </c:pt>
                <c:pt idx="11">
                  <c:v>152.13270142180096</c:v>
                </c:pt>
                <c:pt idx="12">
                  <c:v>104.65153580880585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3B0-4EDC-8FBF-BE87E5C19B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97210544"/>
        <c:axId val="2097220944"/>
        <c:axId val="0"/>
      </c:bar3DChart>
      <c:catAx>
        <c:axId val="2097210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97220944"/>
        <c:crosses val="autoZero"/>
        <c:auto val="1"/>
        <c:lblAlgn val="ctr"/>
        <c:lblOffset val="100"/>
        <c:noMultiLvlLbl val="0"/>
      </c:catAx>
      <c:valAx>
        <c:axId val="2097220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97210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'Забол (без мед реа и услуг)'!$B$52:$B$71</c:f>
              <c:strCache>
                <c:ptCount val="19"/>
                <c:pt idx="0">
                  <c:v>БУЗ РА "Кош-Агачская РБ"</c:v>
                </c:pt>
                <c:pt idx="1">
                  <c:v>БУЗ РА "Улаганская РБ"</c:v>
                </c:pt>
                <c:pt idx="2">
                  <c:v>БУЗ РА "АБ"</c:v>
                </c:pt>
                <c:pt idx="3">
                  <c:v>БУЗ РА "Усть-Канская РБ"</c:v>
                </c:pt>
                <c:pt idx="4">
                  <c:v>БУЗ РА "Онгудайская РБ"</c:v>
                </c:pt>
                <c:pt idx="5">
                  <c:v>БУЗ РА "Шебалинская РБ"</c:v>
                </c:pt>
                <c:pt idx="6">
                  <c:v>БУЗ РА "Усть-Коксинская РБ"</c:v>
                </c:pt>
                <c:pt idx="7">
                  <c:v>БУЗ РА "Турочакская РБ"</c:v>
                </c:pt>
                <c:pt idx="8">
                  <c:v>БУЗ РА "Майминская РБ"</c:v>
                </c:pt>
                <c:pt idx="9">
                  <c:v>БУЗ РА "Чойская РБ"</c:v>
                </c:pt>
                <c:pt idx="10">
                  <c:v>БУЗ РА "Чемальская РБ"</c:v>
                </c:pt>
                <c:pt idx="11">
                  <c:v>АУЗ РА "РСП"</c:v>
                </c:pt>
                <c:pt idx="12">
                  <c:v>АУЗ РА "СП № 2"</c:v>
                </c:pt>
                <c:pt idx="13">
                  <c:v>БУЗ РА "КВД"</c:v>
                </c:pt>
                <c:pt idx="14">
                  <c:v>БУЗ РА "ЦПБС"</c:v>
                </c:pt>
                <c:pt idx="15">
                  <c:v>БУЗ РА "РБ"</c:v>
                </c:pt>
                <c:pt idx="16">
                  <c:v>БУЗ РА "ПЦ"</c:v>
                </c:pt>
                <c:pt idx="17">
                  <c:v>Иные МО</c:v>
                </c:pt>
                <c:pt idx="18">
                  <c:v>Средняя по республике</c:v>
                </c:pt>
              </c:strCache>
            </c:strRef>
          </c:cat>
          <c:val>
            <c:numRef>
              <c:f>'Забол (без мед реа и услуг)'!$C$52:$C$71</c:f>
            </c:numRef>
          </c:val>
          <c:extLst>
            <c:ext xmlns:c16="http://schemas.microsoft.com/office/drawing/2014/chart" uri="{C3380CC4-5D6E-409C-BE32-E72D297353CC}">
              <c16:uniqueId val="{00000000-F3F0-439D-A378-9F1EC50BCC82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'Забол (без мед реа и услуг)'!$B$52:$B$71</c:f>
              <c:strCache>
                <c:ptCount val="19"/>
                <c:pt idx="0">
                  <c:v>БУЗ РА "Кош-Агачская РБ"</c:v>
                </c:pt>
                <c:pt idx="1">
                  <c:v>БУЗ РА "Улаганская РБ"</c:v>
                </c:pt>
                <c:pt idx="2">
                  <c:v>БУЗ РА "АБ"</c:v>
                </c:pt>
                <c:pt idx="3">
                  <c:v>БУЗ РА "Усть-Канская РБ"</c:v>
                </c:pt>
                <c:pt idx="4">
                  <c:v>БУЗ РА "Онгудайская РБ"</c:v>
                </c:pt>
                <c:pt idx="5">
                  <c:v>БУЗ РА "Шебалинская РБ"</c:v>
                </c:pt>
                <c:pt idx="6">
                  <c:v>БУЗ РА "Усть-Коксинская РБ"</c:v>
                </c:pt>
                <c:pt idx="7">
                  <c:v>БУЗ РА "Турочакская РБ"</c:v>
                </c:pt>
                <c:pt idx="8">
                  <c:v>БУЗ РА "Майминская РБ"</c:v>
                </c:pt>
                <c:pt idx="9">
                  <c:v>БУЗ РА "Чойская РБ"</c:v>
                </c:pt>
                <c:pt idx="10">
                  <c:v>БУЗ РА "Чемальская РБ"</c:v>
                </c:pt>
                <c:pt idx="11">
                  <c:v>АУЗ РА "РСП"</c:v>
                </c:pt>
                <c:pt idx="12">
                  <c:v>АУЗ РА "СП № 2"</c:v>
                </c:pt>
                <c:pt idx="13">
                  <c:v>БУЗ РА "КВД"</c:v>
                </c:pt>
                <c:pt idx="14">
                  <c:v>БУЗ РА "ЦПБС"</c:v>
                </c:pt>
                <c:pt idx="15">
                  <c:v>БУЗ РА "РБ"</c:v>
                </c:pt>
                <c:pt idx="16">
                  <c:v>БУЗ РА "ПЦ"</c:v>
                </c:pt>
                <c:pt idx="17">
                  <c:v>Иные МО</c:v>
                </c:pt>
                <c:pt idx="18">
                  <c:v>Средняя по республике</c:v>
                </c:pt>
              </c:strCache>
            </c:strRef>
          </c:cat>
          <c:val>
            <c:numRef>
              <c:f>'Забол (без мед реа и услуг)'!$D$52:$D$71</c:f>
            </c:numRef>
          </c:val>
          <c:extLst>
            <c:ext xmlns:c16="http://schemas.microsoft.com/office/drawing/2014/chart" uri="{C3380CC4-5D6E-409C-BE32-E72D297353CC}">
              <c16:uniqueId val="{00000001-F3F0-439D-A378-9F1EC50BCC82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'Забол (без мед реа и услуг)'!$B$52:$B$71</c:f>
              <c:strCache>
                <c:ptCount val="19"/>
                <c:pt idx="0">
                  <c:v>БУЗ РА "Кош-Агачская РБ"</c:v>
                </c:pt>
                <c:pt idx="1">
                  <c:v>БУЗ РА "Улаганская РБ"</c:v>
                </c:pt>
                <c:pt idx="2">
                  <c:v>БУЗ РА "АБ"</c:v>
                </c:pt>
                <c:pt idx="3">
                  <c:v>БУЗ РА "Усть-Канская РБ"</c:v>
                </c:pt>
                <c:pt idx="4">
                  <c:v>БУЗ РА "Онгудайская РБ"</c:v>
                </c:pt>
                <c:pt idx="5">
                  <c:v>БУЗ РА "Шебалинская РБ"</c:v>
                </c:pt>
                <c:pt idx="6">
                  <c:v>БУЗ РА "Усть-Коксинская РБ"</c:v>
                </c:pt>
                <c:pt idx="7">
                  <c:v>БУЗ РА "Турочакская РБ"</c:v>
                </c:pt>
                <c:pt idx="8">
                  <c:v>БУЗ РА "Майминская РБ"</c:v>
                </c:pt>
                <c:pt idx="9">
                  <c:v>БУЗ РА "Чойская РБ"</c:v>
                </c:pt>
                <c:pt idx="10">
                  <c:v>БУЗ РА "Чемальская РБ"</c:v>
                </c:pt>
                <c:pt idx="11">
                  <c:v>АУЗ РА "РСП"</c:v>
                </c:pt>
                <c:pt idx="12">
                  <c:v>АУЗ РА "СП № 2"</c:v>
                </c:pt>
                <c:pt idx="13">
                  <c:v>БУЗ РА "КВД"</c:v>
                </c:pt>
                <c:pt idx="14">
                  <c:v>БУЗ РА "ЦПБС"</c:v>
                </c:pt>
                <c:pt idx="15">
                  <c:v>БУЗ РА "РБ"</c:v>
                </c:pt>
                <c:pt idx="16">
                  <c:v>БУЗ РА "ПЦ"</c:v>
                </c:pt>
                <c:pt idx="17">
                  <c:v>Иные МО</c:v>
                </c:pt>
                <c:pt idx="18">
                  <c:v>Средняя по республике</c:v>
                </c:pt>
              </c:strCache>
            </c:strRef>
          </c:cat>
          <c:val>
            <c:numRef>
              <c:f>'Забол (без мед реа и услуг)'!$E$52:$E$71</c:f>
            </c:numRef>
          </c:val>
          <c:extLst>
            <c:ext xmlns:c16="http://schemas.microsoft.com/office/drawing/2014/chart" uri="{C3380CC4-5D6E-409C-BE32-E72D297353CC}">
              <c16:uniqueId val="{00000002-F3F0-439D-A378-9F1EC50BCC82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'Забол (без мед реа и услуг)'!$B$52:$B$71</c:f>
              <c:strCache>
                <c:ptCount val="19"/>
                <c:pt idx="0">
                  <c:v>БУЗ РА "Кош-Агачская РБ"</c:v>
                </c:pt>
                <c:pt idx="1">
                  <c:v>БУЗ РА "Улаганская РБ"</c:v>
                </c:pt>
                <c:pt idx="2">
                  <c:v>БУЗ РА "АБ"</c:v>
                </c:pt>
                <c:pt idx="3">
                  <c:v>БУЗ РА "Усть-Канская РБ"</c:v>
                </c:pt>
                <c:pt idx="4">
                  <c:v>БУЗ РА "Онгудайская РБ"</c:v>
                </c:pt>
                <c:pt idx="5">
                  <c:v>БУЗ РА "Шебалинская РБ"</c:v>
                </c:pt>
                <c:pt idx="6">
                  <c:v>БУЗ РА "Усть-Коксинская РБ"</c:v>
                </c:pt>
                <c:pt idx="7">
                  <c:v>БУЗ РА "Турочакская РБ"</c:v>
                </c:pt>
                <c:pt idx="8">
                  <c:v>БУЗ РА "Майминская РБ"</c:v>
                </c:pt>
                <c:pt idx="9">
                  <c:v>БУЗ РА "Чойская РБ"</c:v>
                </c:pt>
                <c:pt idx="10">
                  <c:v>БУЗ РА "Чемальская РБ"</c:v>
                </c:pt>
                <c:pt idx="11">
                  <c:v>АУЗ РА "РСП"</c:v>
                </c:pt>
                <c:pt idx="12">
                  <c:v>АУЗ РА "СП № 2"</c:v>
                </c:pt>
                <c:pt idx="13">
                  <c:v>БУЗ РА "КВД"</c:v>
                </c:pt>
                <c:pt idx="14">
                  <c:v>БУЗ РА "ЦПБС"</c:v>
                </c:pt>
                <c:pt idx="15">
                  <c:v>БУЗ РА "РБ"</c:v>
                </c:pt>
                <c:pt idx="16">
                  <c:v>БУЗ РА "ПЦ"</c:v>
                </c:pt>
                <c:pt idx="17">
                  <c:v>Иные МО</c:v>
                </c:pt>
                <c:pt idx="18">
                  <c:v>Средняя по республике</c:v>
                </c:pt>
              </c:strCache>
            </c:strRef>
          </c:cat>
          <c:val>
            <c:numRef>
              <c:f>'Забол (без мед реа и услуг)'!$F$52:$F$71</c:f>
            </c:numRef>
          </c:val>
          <c:extLst>
            <c:ext xmlns:c16="http://schemas.microsoft.com/office/drawing/2014/chart" uri="{C3380CC4-5D6E-409C-BE32-E72D297353CC}">
              <c16:uniqueId val="{00000003-F3F0-439D-A378-9F1EC50BCC82}"/>
            </c:ext>
          </c:extLst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'Забол (без мед реа и услуг)'!$B$52:$B$71</c:f>
              <c:strCache>
                <c:ptCount val="19"/>
                <c:pt idx="0">
                  <c:v>БУЗ РА "Кош-Агачская РБ"</c:v>
                </c:pt>
                <c:pt idx="1">
                  <c:v>БУЗ РА "Улаганская РБ"</c:v>
                </c:pt>
                <c:pt idx="2">
                  <c:v>БУЗ РА "АБ"</c:v>
                </c:pt>
                <c:pt idx="3">
                  <c:v>БУЗ РА "Усть-Канская РБ"</c:v>
                </c:pt>
                <c:pt idx="4">
                  <c:v>БУЗ РА "Онгудайская РБ"</c:v>
                </c:pt>
                <c:pt idx="5">
                  <c:v>БУЗ РА "Шебалинская РБ"</c:v>
                </c:pt>
                <c:pt idx="6">
                  <c:v>БУЗ РА "Усть-Коксинская РБ"</c:v>
                </c:pt>
                <c:pt idx="7">
                  <c:v>БУЗ РА "Турочакская РБ"</c:v>
                </c:pt>
                <c:pt idx="8">
                  <c:v>БУЗ РА "Майминская РБ"</c:v>
                </c:pt>
                <c:pt idx="9">
                  <c:v>БУЗ РА "Чойская РБ"</c:v>
                </c:pt>
                <c:pt idx="10">
                  <c:v>БУЗ РА "Чемальская РБ"</c:v>
                </c:pt>
                <c:pt idx="11">
                  <c:v>АУЗ РА "РСП"</c:v>
                </c:pt>
                <c:pt idx="12">
                  <c:v>АУЗ РА "СП № 2"</c:v>
                </c:pt>
                <c:pt idx="13">
                  <c:v>БУЗ РА "КВД"</c:v>
                </c:pt>
                <c:pt idx="14">
                  <c:v>БУЗ РА "ЦПБС"</c:v>
                </c:pt>
                <c:pt idx="15">
                  <c:v>БУЗ РА "РБ"</c:v>
                </c:pt>
                <c:pt idx="16">
                  <c:v>БУЗ РА "ПЦ"</c:v>
                </c:pt>
                <c:pt idx="17">
                  <c:v>Иные МО</c:v>
                </c:pt>
                <c:pt idx="18">
                  <c:v>Средняя по республике</c:v>
                </c:pt>
              </c:strCache>
            </c:strRef>
          </c:cat>
          <c:val>
            <c:numRef>
              <c:f>'Забол (без мед реа и услуг)'!$G$52:$G$71</c:f>
            </c:numRef>
          </c:val>
          <c:extLst>
            <c:ext xmlns:c16="http://schemas.microsoft.com/office/drawing/2014/chart" uri="{C3380CC4-5D6E-409C-BE32-E72D297353CC}">
              <c16:uniqueId val="{00000004-F3F0-439D-A378-9F1EC50BCC82}"/>
            </c:ext>
          </c:extLst>
        </c:ser>
        <c:ser>
          <c:idx val="5"/>
          <c:order val="5"/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Pt>
            <c:idx val="17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C23D-43BA-A5AA-FC15B979CC29}"/>
              </c:ext>
            </c:extLst>
          </c:dPt>
          <c:dPt>
            <c:idx val="18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F3F0-439D-A378-9F1EC50BCC8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'Забол (без мед реа и услуг)'!$B$52:$B$71</c:f>
              <c:strCache>
                <c:ptCount val="19"/>
                <c:pt idx="0">
                  <c:v>БУЗ РА "Кош-Агачская РБ"</c:v>
                </c:pt>
                <c:pt idx="1">
                  <c:v>БУЗ РА "Улаганская РБ"</c:v>
                </c:pt>
                <c:pt idx="2">
                  <c:v>БУЗ РА "АБ"</c:v>
                </c:pt>
                <c:pt idx="3">
                  <c:v>БУЗ РА "Усть-Канская РБ"</c:v>
                </c:pt>
                <c:pt idx="4">
                  <c:v>БУЗ РА "Онгудайская РБ"</c:v>
                </c:pt>
                <c:pt idx="5">
                  <c:v>БУЗ РА "Шебалинская РБ"</c:v>
                </c:pt>
                <c:pt idx="6">
                  <c:v>БУЗ РА "Усть-Коксинская РБ"</c:v>
                </c:pt>
                <c:pt idx="7">
                  <c:v>БУЗ РА "Турочакская РБ"</c:v>
                </c:pt>
                <c:pt idx="8">
                  <c:v>БУЗ РА "Майминская РБ"</c:v>
                </c:pt>
                <c:pt idx="9">
                  <c:v>БУЗ РА "Чойская РБ"</c:v>
                </c:pt>
                <c:pt idx="10">
                  <c:v>БУЗ РА "Чемальская РБ"</c:v>
                </c:pt>
                <c:pt idx="11">
                  <c:v>АУЗ РА "РСП"</c:v>
                </c:pt>
                <c:pt idx="12">
                  <c:v>АУЗ РА "СП № 2"</c:v>
                </c:pt>
                <c:pt idx="13">
                  <c:v>БУЗ РА "КВД"</c:v>
                </c:pt>
                <c:pt idx="14">
                  <c:v>БУЗ РА "ЦПБС"</c:v>
                </c:pt>
                <c:pt idx="15">
                  <c:v>БУЗ РА "РБ"</c:v>
                </c:pt>
                <c:pt idx="16">
                  <c:v>БУЗ РА "ПЦ"</c:v>
                </c:pt>
                <c:pt idx="17">
                  <c:v>Иные МО</c:v>
                </c:pt>
                <c:pt idx="18">
                  <c:v>Средняя по республике</c:v>
                </c:pt>
              </c:strCache>
            </c:strRef>
          </c:cat>
          <c:val>
            <c:numRef>
              <c:f>'Забол (без мед реа и услуг)'!$H$52:$H$71</c:f>
              <c:numCache>
                <c:formatCode>#,##0.0</c:formatCode>
                <c:ptCount val="19"/>
                <c:pt idx="0">
                  <c:v>50.374343197843785</c:v>
                </c:pt>
                <c:pt idx="1">
                  <c:v>68.242743195460903</c:v>
                </c:pt>
                <c:pt idx="2">
                  <c:v>87.836438923395448</c:v>
                </c:pt>
                <c:pt idx="3">
                  <c:v>54.239891413059006</c:v>
                </c:pt>
                <c:pt idx="4">
                  <c:v>74.940119760479035</c:v>
                </c:pt>
                <c:pt idx="5">
                  <c:v>92.837090972892355</c:v>
                </c:pt>
                <c:pt idx="6">
                  <c:v>76.555555555555557</c:v>
                </c:pt>
                <c:pt idx="7">
                  <c:v>66.639218915421722</c:v>
                </c:pt>
                <c:pt idx="8">
                  <c:v>91.885236727232027</c:v>
                </c:pt>
                <c:pt idx="9">
                  <c:v>43.935212085996511</c:v>
                </c:pt>
                <c:pt idx="10">
                  <c:v>47.097297297297295</c:v>
                </c:pt>
                <c:pt idx="11">
                  <c:v>79.762022024782809</c:v>
                </c:pt>
                <c:pt idx="12">
                  <c:v>78.74444444444444</c:v>
                </c:pt>
                <c:pt idx="13">
                  <c:v>92.518518518518519</c:v>
                </c:pt>
                <c:pt idx="14">
                  <c:v>74</c:v>
                </c:pt>
                <c:pt idx="15">
                  <c:v>68.53380158033363</c:v>
                </c:pt>
                <c:pt idx="16">
                  <c:v>86.31123919308358</c:v>
                </c:pt>
                <c:pt idx="17">
                  <c:v>116.18224067654566</c:v>
                </c:pt>
                <c:pt idx="18">
                  <c:v>73.432348010978629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3F0-439D-A378-9F1EC50BCC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8451280"/>
        <c:axId val="168447120"/>
        <c:axId val="0"/>
      </c:bar3DChart>
      <c:catAx>
        <c:axId val="168451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68447120"/>
        <c:crosses val="autoZero"/>
        <c:auto val="1"/>
        <c:lblAlgn val="ctr"/>
        <c:lblOffset val="100"/>
        <c:noMultiLvlLbl val="0"/>
      </c:catAx>
      <c:valAx>
        <c:axId val="168447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68451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КТ!$B$6:$B$14</c:f>
              <c:strCache>
                <c:ptCount val="7"/>
                <c:pt idx="0">
                  <c:v>БУЗ РА "Онгудайская РБ"</c:v>
                </c:pt>
                <c:pt idx="1">
                  <c:v>БУЗ РА "РБ"</c:v>
                </c:pt>
                <c:pt idx="2">
                  <c:v>ООО "ЛДЦ МИБС"</c:v>
                </c:pt>
                <c:pt idx="3">
                  <c:v>ООО "Взгляд"</c:v>
                </c:pt>
                <c:pt idx="4">
                  <c:v>КУЗ РА "Тубдиспансер"</c:v>
                </c:pt>
                <c:pt idx="5">
                  <c:v>ООО "ЛДЦ МИБС-Барнаул"</c:v>
                </c:pt>
                <c:pt idx="6">
                  <c:v>Средняя по республике</c:v>
                </c:pt>
              </c:strCache>
            </c:strRef>
          </c:cat>
          <c:val>
            <c:numRef>
              <c:f>КТ!$C$6:$C$14</c:f>
            </c:numRef>
          </c:val>
          <c:extLst>
            <c:ext xmlns:c16="http://schemas.microsoft.com/office/drawing/2014/chart" uri="{C3380CC4-5D6E-409C-BE32-E72D297353CC}">
              <c16:uniqueId val="{00000000-409B-4C10-B22D-A48BD8FD4E33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КТ!$B$6:$B$14</c:f>
              <c:strCache>
                <c:ptCount val="7"/>
                <c:pt idx="0">
                  <c:v>БУЗ РА "Онгудайская РБ"</c:v>
                </c:pt>
                <c:pt idx="1">
                  <c:v>БУЗ РА "РБ"</c:v>
                </c:pt>
                <c:pt idx="2">
                  <c:v>ООО "ЛДЦ МИБС"</c:v>
                </c:pt>
                <c:pt idx="3">
                  <c:v>ООО "Взгляд"</c:v>
                </c:pt>
                <c:pt idx="4">
                  <c:v>КУЗ РА "Тубдиспансер"</c:v>
                </c:pt>
                <c:pt idx="5">
                  <c:v>ООО "ЛДЦ МИБС-Барнаул"</c:v>
                </c:pt>
                <c:pt idx="6">
                  <c:v>Средняя по республике</c:v>
                </c:pt>
              </c:strCache>
            </c:strRef>
          </c:cat>
          <c:val>
            <c:numRef>
              <c:f>КТ!$D$6:$D$14</c:f>
            </c:numRef>
          </c:val>
          <c:extLst>
            <c:ext xmlns:c16="http://schemas.microsoft.com/office/drawing/2014/chart" uri="{C3380CC4-5D6E-409C-BE32-E72D297353CC}">
              <c16:uniqueId val="{00000001-409B-4C10-B22D-A48BD8FD4E33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КТ!$B$6:$B$14</c:f>
              <c:strCache>
                <c:ptCount val="7"/>
                <c:pt idx="0">
                  <c:v>БУЗ РА "Онгудайская РБ"</c:v>
                </c:pt>
                <c:pt idx="1">
                  <c:v>БУЗ РА "РБ"</c:v>
                </c:pt>
                <c:pt idx="2">
                  <c:v>ООО "ЛДЦ МИБС"</c:v>
                </c:pt>
                <c:pt idx="3">
                  <c:v>ООО "Взгляд"</c:v>
                </c:pt>
                <c:pt idx="4">
                  <c:v>КУЗ РА "Тубдиспансер"</c:v>
                </c:pt>
                <c:pt idx="5">
                  <c:v>ООО "ЛДЦ МИБС-Барнаул"</c:v>
                </c:pt>
                <c:pt idx="6">
                  <c:v>Средняя по республике</c:v>
                </c:pt>
              </c:strCache>
            </c:strRef>
          </c:cat>
          <c:val>
            <c:numRef>
              <c:f>КТ!$E$6:$E$14</c:f>
            </c:numRef>
          </c:val>
          <c:extLst>
            <c:ext xmlns:c16="http://schemas.microsoft.com/office/drawing/2014/chart" uri="{C3380CC4-5D6E-409C-BE32-E72D297353CC}">
              <c16:uniqueId val="{00000002-409B-4C10-B22D-A48BD8FD4E33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КТ!$B$6:$B$14</c:f>
              <c:strCache>
                <c:ptCount val="7"/>
                <c:pt idx="0">
                  <c:v>БУЗ РА "Онгудайская РБ"</c:v>
                </c:pt>
                <c:pt idx="1">
                  <c:v>БУЗ РА "РБ"</c:v>
                </c:pt>
                <c:pt idx="2">
                  <c:v>ООО "ЛДЦ МИБС"</c:v>
                </c:pt>
                <c:pt idx="3">
                  <c:v>ООО "Взгляд"</c:v>
                </c:pt>
                <c:pt idx="4">
                  <c:v>КУЗ РА "Тубдиспансер"</c:v>
                </c:pt>
                <c:pt idx="5">
                  <c:v>ООО "ЛДЦ МИБС-Барнаул"</c:v>
                </c:pt>
                <c:pt idx="6">
                  <c:v>Средняя по республике</c:v>
                </c:pt>
              </c:strCache>
            </c:strRef>
          </c:cat>
          <c:val>
            <c:numRef>
              <c:f>КТ!$F$6:$F$14</c:f>
            </c:numRef>
          </c:val>
          <c:extLst>
            <c:ext xmlns:c16="http://schemas.microsoft.com/office/drawing/2014/chart" uri="{C3380CC4-5D6E-409C-BE32-E72D297353CC}">
              <c16:uniqueId val="{00000003-409B-4C10-B22D-A48BD8FD4E33}"/>
            </c:ext>
          </c:extLst>
        </c:ser>
        <c:ser>
          <c:idx val="4"/>
          <c:order val="4"/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Pt>
            <c:idx val="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409B-4C10-B22D-A48BD8FD4E33}"/>
              </c:ext>
            </c:extLst>
          </c:dPt>
          <c:dLbls>
            <c:dLbl>
              <c:idx val="0"/>
              <c:layout>
                <c:manualLayout>
                  <c:x val="3.5288334871293441E-3"/>
                  <c:y val="-4.43555188311673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409B-4C10-B22D-A48BD8FD4E33}"/>
                </c:ext>
              </c:extLst>
            </c:dLbl>
            <c:dLbl>
              <c:idx val="1"/>
              <c:layout>
                <c:manualLayout>
                  <c:x val="7.0576669742586553E-3"/>
                  <c:y val="-3.3918926165010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409B-4C10-B22D-A48BD8FD4E33}"/>
                </c:ext>
              </c:extLst>
            </c:dLbl>
            <c:dLbl>
              <c:idx val="2"/>
              <c:layout>
                <c:manualLayout>
                  <c:x val="5.2932502306940162E-3"/>
                  <c:y val="-3.1309675276102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376064172531615E-2"/>
                      <c:h val="3.481918500483513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409B-4C10-B22D-A48BD8FD4E33}"/>
                </c:ext>
              </c:extLst>
            </c:dLbl>
            <c:dLbl>
              <c:idx val="3"/>
              <c:layout>
                <c:manualLayout>
                  <c:x val="2.1173000922775999E-2"/>
                  <c:y val="-2.6091481665392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409B-4C10-B22D-A48BD8FD4E33}"/>
                </c:ext>
              </c:extLst>
            </c:dLbl>
            <c:dLbl>
              <c:idx val="4"/>
              <c:layout>
                <c:manualLayout>
                  <c:x val="0"/>
                  <c:y val="-3.9137222498088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09B-4C10-B22D-A48BD8FD4E33}"/>
                </c:ext>
              </c:extLst>
            </c:dLbl>
            <c:dLbl>
              <c:idx val="5"/>
              <c:layout>
                <c:manualLayout>
                  <c:x val="0"/>
                  <c:y val="-2.6091481665392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409B-4C10-B22D-A48BD8FD4E33}"/>
                </c:ext>
              </c:extLst>
            </c:dLbl>
            <c:dLbl>
              <c:idx val="6"/>
              <c:layout>
                <c:manualLayout>
                  <c:x val="7.0576669742585581E-3"/>
                  <c:y val="-3.1309777998471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09B-4C10-B22D-A48BD8FD4E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КТ!$B$6:$B$14</c:f>
              <c:strCache>
                <c:ptCount val="7"/>
                <c:pt idx="0">
                  <c:v>БУЗ РА "Онгудайская РБ"</c:v>
                </c:pt>
                <c:pt idx="1">
                  <c:v>БУЗ РА "РБ"</c:v>
                </c:pt>
                <c:pt idx="2">
                  <c:v>ООО "ЛДЦ МИБС"</c:v>
                </c:pt>
                <c:pt idx="3">
                  <c:v>ООО "Взгляд"</c:v>
                </c:pt>
                <c:pt idx="4">
                  <c:v>КУЗ РА "Тубдиспансер"</c:v>
                </c:pt>
                <c:pt idx="5">
                  <c:v>ООО "ЛДЦ МИБС-Барнаул"</c:v>
                </c:pt>
                <c:pt idx="6">
                  <c:v>Средняя по республике</c:v>
                </c:pt>
              </c:strCache>
            </c:strRef>
          </c:cat>
          <c:val>
            <c:numRef>
              <c:f>КТ!$G$6:$G$14</c:f>
              <c:numCache>
                <c:formatCode>#,##0.0</c:formatCode>
                <c:ptCount val="7"/>
                <c:pt idx="0">
                  <c:v>30.402930402930401</c:v>
                </c:pt>
                <c:pt idx="1">
                  <c:v>71.354733405875947</c:v>
                </c:pt>
                <c:pt idx="2">
                  <c:v>90.123456790123456</c:v>
                </c:pt>
                <c:pt idx="3">
                  <c:v>86.758104738154614</c:v>
                </c:pt>
                <c:pt idx="4">
                  <c:v>18</c:v>
                </c:pt>
                <c:pt idx="5">
                  <c:v>90.134529147982065</c:v>
                </c:pt>
                <c:pt idx="6">
                  <c:v>71.966408756369134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09B-4C10-B22D-A48BD8FD4E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8441296"/>
        <c:axId val="168436720"/>
        <c:axId val="0"/>
      </c:bar3DChart>
      <c:catAx>
        <c:axId val="168441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68436720"/>
        <c:crosses val="autoZero"/>
        <c:auto val="1"/>
        <c:lblAlgn val="ctr"/>
        <c:lblOffset val="100"/>
        <c:noMultiLvlLbl val="0"/>
      </c:catAx>
      <c:valAx>
        <c:axId val="168436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68441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C14C8E-9D45-41D8-9AEE-B6467C48A337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2963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2975"/>
            <a:ext cx="5440363" cy="38877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80538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275" y="9380538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54DF5-AE53-41BB-946B-8F0D3E661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486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33B39-9B25-42A1-B403-8A333DF36534}" type="datetime1">
              <a:rPr lang="ru-RU" smtClean="0"/>
              <a:t>14.02.2024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C122-7970-4353-931A-BF8BA514F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363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8F337-0793-4BA0-97F9-9FC0CB81D63E}" type="datetime1">
              <a:rPr lang="ru-RU" smtClean="0"/>
              <a:t>14.02.2024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C122-7970-4353-931A-BF8BA514F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52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6D42B-8E68-4862-A761-205FDBBC0A15}" type="datetime1">
              <a:rPr lang="ru-RU" smtClean="0"/>
              <a:t>14.02.2024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C122-7970-4353-931A-BF8BA514F5E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7541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4A0C5-51B5-4E18-AFAE-DA2AD5577AD1}" type="datetime1">
              <a:rPr lang="ru-RU" smtClean="0"/>
              <a:t>14.02.2024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C122-7970-4353-931A-BF8BA514F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01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53977-E034-4A63-9466-C6E495EDDB05}" type="datetime1">
              <a:rPr lang="ru-RU" smtClean="0"/>
              <a:t>14.02.2024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C122-7970-4353-931A-BF8BA514F5E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1593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7381B-977E-4DBA-9767-C347FB78AEBF}" type="datetime1">
              <a:rPr lang="ru-RU" smtClean="0"/>
              <a:t>14.02.2024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C122-7970-4353-931A-BF8BA514F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667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7ED43-5A05-40E6-9ADE-8EC1E27A5B1C}" type="datetime1">
              <a:rPr lang="ru-RU" smtClean="0"/>
              <a:t>14.02.2024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C122-7970-4353-931A-BF8BA514F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061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6ED5-65E7-4663-83F9-CBB8E66721EC}" type="datetime1">
              <a:rPr lang="ru-RU" smtClean="0"/>
              <a:t>14.02.2024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C122-7970-4353-931A-BF8BA514F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979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006F8-0647-4CD3-8F05-8A198FFF29E0}" type="datetime1">
              <a:rPr lang="ru-RU" smtClean="0"/>
              <a:t>14.02.2024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C122-7970-4353-931A-BF8BA514F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311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E20C-A139-4D1B-8935-1D2F55375F01}" type="datetime1">
              <a:rPr lang="ru-RU" smtClean="0"/>
              <a:t>14.02.2024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C122-7970-4353-931A-BF8BA514F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106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57FE7-7A8E-4F0A-8572-F39C065395F1}" type="datetime1">
              <a:rPr lang="ru-RU" smtClean="0"/>
              <a:t>14.02.2024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C122-7970-4353-931A-BF8BA514F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951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5871-4449-49CB-BAB3-F592488EBFF2}" type="datetime1">
              <a:rPr lang="ru-RU" smtClean="0"/>
              <a:t>14.02.2024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C122-7970-4353-931A-BF8BA514F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810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AA24-BE7B-49E0-9EF0-DD9178773014}" type="datetime1">
              <a:rPr lang="ru-RU" smtClean="0"/>
              <a:t>14.02.2024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C122-7970-4353-931A-BF8BA514F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991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57C69-6A27-46A7-9D46-2CF681311049}" type="datetime1">
              <a:rPr lang="ru-RU" smtClean="0"/>
              <a:t>14.02.2024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C122-7970-4353-931A-BF8BA514F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471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8B6C-FB7E-442A-8686-03256350BBBA}" type="datetime1">
              <a:rPr lang="ru-RU" smtClean="0"/>
              <a:t>14.02.2024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C122-7970-4353-931A-BF8BA514F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746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C122-7970-4353-931A-BF8BA514F5E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17C0-5E35-4C85-AFED-BEC596D6F4A8}" type="datetime1">
              <a:rPr lang="ru-RU" smtClean="0"/>
              <a:t>14.02.2024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522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F95C3-5F6D-49ED-8451-1A23DE6C9293}" type="datetime1">
              <a:rPr lang="ru-RU" smtClean="0"/>
              <a:t>14.02.2024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760C122-7970-4353-931A-BF8BA514F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075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chart" Target="../charts/char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654" y="0"/>
            <a:ext cx="11254154" cy="89681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         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ТЕРРИТОРИАЛЬНЫЙ ФОНД ОБЯЗАТЕЛЬНОГО МЕДИЦИНСКОГО СТРАХОВАНИЯ </a:t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РЕПСУБЛИКИ АЛТАЙ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www.tfomsra.ru/images/gerb_width_22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52" y="120100"/>
            <a:ext cx="1198592" cy="92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48248" y="2037731"/>
            <a:ext cx="92407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ИТОГИ РЕАЛИЗАЦИИ ТЕРРИТОРИАЛЬНОЙ ПРОГРАММЫ ОБЯЗАТЕЛЬНОГО МЕДИЦИНСКОГО СТРАХОВАНИЯ РЕСПУБЛИКИ АЛТАЙ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2023 ГОД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6070" y="4825915"/>
            <a:ext cx="4044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Вилисова Надежда Михайловна – начальник отдела формирования доходов и статистической отчётности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18085" y="6172200"/>
            <a:ext cx="5336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Горно-Алтайск - 2024 год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C122-7970-4353-931A-BF8BA514F5E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404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5129" y="326626"/>
            <a:ext cx="9765933" cy="48376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ПЕРВИЧНАЯ МЕДИКО-САНИТАРНАЯ ПОМОЩЬ В АМБУЛАТОРНЫХ УСЛОВИЯХ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www.tfomsra.ru/images/gerb_width_22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37" y="105415"/>
            <a:ext cx="1198592" cy="92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65129" y="883479"/>
            <a:ext cx="84845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диагностических услуг по компьютерной томографии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248095" y="1508712"/>
            <a:ext cx="42359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*норматив – 10 669 услуг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5940996"/>
              </p:ext>
            </p:extLst>
          </p:nvPr>
        </p:nvGraphicFramePr>
        <p:xfrm>
          <a:off x="1365129" y="1647825"/>
          <a:ext cx="7197846" cy="4867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C122-7970-4353-931A-BF8BA514F5E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496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5129" y="326626"/>
            <a:ext cx="9765933" cy="48376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ПЕРВИЧНАЯ МЕДИКО-САНИТАРНАЯ ПОМОЩЬ В АМБУЛАТОРНЫХ УСЛОВИЯХ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www.tfomsra.ru/images/gerb_width_22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37" y="105415"/>
            <a:ext cx="1198592" cy="92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65129" y="883479"/>
            <a:ext cx="84845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диагностических услуг по магнитно – резонансной томографии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81445" y="1432512"/>
            <a:ext cx="42359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*норматив – 5 745 услуг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6829271"/>
              </p:ext>
            </p:extLst>
          </p:nvPr>
        </p:nvGraphicFramePr>
        <p:xfrm>
          <a:off x="1909762" y="2042112"/>
          <a:ext cx="7364240" cy="4677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C122-7970-4353-931A-BF8BA514F5E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171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5129" y="326626"/>
            <a:ext cx="9765933" cy="48376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ПЕРВИЧНАЯ МЕДИКО-САНИТАРНАЯ ПОМОЩЬ В АМБУЛАТОРНЫХ УСЛОВИЯХ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www.tfomsra.ru/images/gerb_width_22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37" y="105415"/>
            <a:ext cx="1198592" cy="92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65129" y="883479"/>
            <a:ext cx="8484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диагностических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 по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ультразвуковому исследованию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сердечно-сосудистой системы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81445" y="1432512"/>
            <a:ext cx="42359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*норматив – 20 061 услуга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4366659"/>
              </p:ext>
            </p:extLst>
          </p:nvPr>
        </p:nvGraphicFramePr>
        <p:xfrm>
          <a:off x="1162049" y="1847850"/>
          <a:ext cx="8782051" cy="4972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C122-7970-4353-931A-BF8BA514F5E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313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5129" y="326626"/>
            <a:ext cx="9765933" cy="48376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ПЕРВИЧНАЯ МЕДИКО-САНИТАРНАЯ ПОМОЩЬ В АМБУЛАТОРНЫХ УСЛОВИЯХ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www.tfomsra.ru/images/gerb_width_22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37" y="105415"/>
            <a:ext cx="1198592" cy="92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65129" y="883479"/>
            <a:ext cx="8484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диагностических услуг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эндоскопическим диагностическим исследованиям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81445" y="1432512"/>
            <a:ext cx="42359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*норматив – 6 537 услуг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6187868"/>
              </p:ext>
            </p:extLst>
          </p:nvPr>
        </p:nvGraphicFramePr>
        <p:xfrm>
          <a:off x="946028" y="1755624"/>
          <a:ext cx="8750422" cy="4973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C122-7970-4353-931A-BF8BA514F5E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195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5129" y="326626"/>
            <a:ext cx="9765933" cy="48376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ПЕРВИЧНАЯ МЕДИКО-САНИТАРНАЯ ПОМОЩЬ В АМБУЛАТОРНЫХ УСЛОВИЯХ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www.tfomsra.ru/images/gerb_width_22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37" y="105415"/>
            <a:ext cx="1198592" cy="92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65129" y="883479"/>
            <a:ext cx="8484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диагностических услуг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молекулярно-биологическим исследованиям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выявления онкологических заболеваний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62395" y="1540096"/>
            <a:ext cx="42359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*норматив – 216 услуг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9352929"/>
              </p:ext>
            </p:extLst>
          </p:nvPr>
        </p:nvGraphicFramePr>
        <p:xfrm>
          <a:off x="1203204" y="2051859"/>
          <a:ext cx="7102596" cy="4354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C122-7970-4353-931A-BF8BA514F5E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696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5129" y="326626"/>
            <a:ext cx="9765933" cy="48376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ПЕРВИЧНАЯ МЕДИКО-САНИТАРНАЯ ПОМОЩЬ В АМБУЛАТОРНЫХ УСЛОВИЯХ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www.tfomsra.ru/images/gerb_width_22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37" y="105415"/>
            <a:ext cx="1198592" cy="92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65129" y="883479"/>
            <a:ext cx="84845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диагностических услуг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патолого-анатомическим исследованиям биопсионного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(операционного) материала с целью диагностики онкологических заболеваний и подбора противоопухолевой лекарственной терапии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72694" y="1953326"/>
            <a:ext cx="42359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*норматив – 2 932 услуги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C122-7970-4353-931A-BF8BA514F5E0}" type="slidenum">
              <a:rPr lang="ru-RU" smtClean="0">
                <a:solidFill>
                  <a:srgbClr val="0070C0"/>
                </a:solidFill>
              </a:rPr>
              <a:t>15</a:t>
            </a:fld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573170"/>
              </p:ext>
            </p:extLst>
          </p:nvPr>
        </p:nvGraphicFramePr>
        <p:xfrm>
          <a:off x="1895475" y="2349751"/>
          <a:ext cx="6076950" cy="360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46322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5129" y="326626"/>
            <a:ext cx="9765933" cy="48376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ПЕРВИЧНАЯ МЕДИКО-САНИТАРНАЯ ПОМОЩЬ В АМБУЛАТОРНЫХ УСЛОВИЯХ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www.tfomsra.ru/images/gerb_width_22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37" y="105415"/>
            <a:ext cx="1198592" cy="92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65129" y="883479"/>
            <a:ext cx="8484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диагностических услуг по тестированию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выявление новой коронавирусной инфекции COVID-19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96519" y="1529810"/>
            <a:ext cx="42359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*норматив – 43 663 услуги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C122-7970-4353-931A-BF8BA514F5E0}" type="slidenum">
              <a:rPr lang="ru-RU" smtClean="0">
                <a:solidFill>
                  <a:srgbClr val="0070C0"/>
                </a:solidFill>
              </a:rPr>
              <a:t>16</a:t>
            </a:fld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552879"/>
              </p:ext>
            </p:extLst>
          </p:nvPr>
        </p:nvGraphicFramePr>
        <p:xfrm>
          <a:off x="895350" y="1642399"/>
          <a:ext cx="8667750" cy="476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17616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5129" y="326626"/>
            <a:ext cx="9765933" cy="48376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ПЕРВИЧНАЯ МЕДИКО-САНИТАРНАЯ ПОМОЩЬ В АМБУЛАТОРНЫХ УСЛОВИЯХ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www.tfomsra.ru/images/gerb_width_22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37" y="105415"/>
            <a:ext cx="1198592" cy="92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596519" y="1529810"/>
            <a:ext cx="42359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*норматив – 657 комплексных посещений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C122-7970-4353-931A-BF8BA514F5E0}" type="slidenum">
              <a:rPr lang="ru-RU" smtClean="0">
                <a:solidFill>
                  <a:srgbClr val="0070C0"/>
                </a:solidFill>
              </a:rPr>
              <a:t>17</a:t>
            </a:fld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8502" y="929645"/>
            <a:ext cx="8484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объемов по профилю «Медицинская реабилитация»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амбулаторных условиях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0250557"/>
              </p:ext>
            </p:extLst>
          </p:nvPr>
        </p:nvGraphicFramePr>
        <p:xfrm>
          <a:off x="860304" y="1900517"/>
          <a:ext cx="7407396" cy="4957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8465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5129" y="326626"/>
            <a:ext cx="9765933" cy="48376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ПЕРВИЧНАЯ МЕДИКО-САНИТАРНАЯ ПОМОЩЬ В АМБУЛАТОРНЫХ УСЛОВИЯХ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www.tfomsra.ru/images/gerb_width_22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37" y="105415"/>
            <a:ext cx="1198592" cy="92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65833" y="846932"/>
            <a:ext cx="84845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посещений в неотложной форме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C122-7970-4353-931A-BF8BA514F5E0}" type="slidenum">
              <a:rPr lang="ru-RU" smtClean="0"/>
              <a:t>18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596519" y="1529810"/>
            <a:ext cx="42359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*норматив – 119 872 посещения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2950052"/>
              </p:ext>
            </p:extLst>
          </p:nvPr>
        </p:nvGraphicFramePr>
        <p:xfrm>
          <a:off x="986293" y="1551904"/>
          <a:ext cx="8919707" cy="5141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11285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5129" y="326626"/>
            <a:ext cx="9765933" cy="48376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ПОМОЩЬ, ОКАЗАННАЯ В УСЛОВИЯХ СТАЦИОНАРА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www.tfomsra.ru/images/gerb_width_22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37" y="105415"/>
            <a:ext cx="1198592" cy="92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09441" y="846933"/>
            <a:ext cx="84845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объемов в условиях стационара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C122-7970-4353-931A-BF8BA514F5E0}" type="slidenum">
              <a:rPr lang="ru-RU" smtClean="0"/>
              <a:t>19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633090" y="1216265"/>
            <a:ext cx="65984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*норматив: 37 985 - случаев госпитализации,</a:t>
            </a:r>
          </a:p>
          <a:p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66 359,44 -  средний тариф,</a:t>
            </a:r>
          </a:p>
          <a:p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8,9 -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длительность пребывания 1-го пациента в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стационаре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(дней)</a:t>
            </a:r>
          </a:p>
          <a:p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6112024"/>
              </p:ext>
            </p:extLst>
          </p:nvPr>
        </p:nvGraphicFramePr>
        <p:xfrm>
          <a:off x="495919" y="1773118"/>
          <a:ext cx="9311617" cy="5182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14176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5129" y="246001"/>
            <a:ext cx="9765933" cy="677191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ОРГАНИЗАЦИИ, ОСУЩЕСТВЛЯВШИЕ ДЕЯТЕЛЬНОСТЬ </a:t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ОМС В 2023 ГОДУ  	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www.tfomsra.ru/images/gerb_width_22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37" y="105415"/>
            <a:ext cx="1198592" cy="92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061851"/>
              </p:ext>
            </p:extLst>
          </p:nvPr>
        </p:nvGraphicFramePr>
        <p:xfrm>
          <a:off x="1730743" y="923192"/>
          <a:ext cx="7101986" cy="5152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65833" y="6075484"/>
            <a:ext cx="84845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*на 2024 год включены 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реестр медицинских организаций, осуществляющих деятельность в сфере обязательного медицинского страхования по территориальной программе обязательного медицинского страхования Республики </a:t>
            </a:r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Алтай – 49 медицинских организаций</a:t>
            </a:r>
            <a:endParaRPr lang="ru-RU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C122-7970-4353-931A-BF8BA514F5E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198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5129" y="326626"/>
            <a:ext cx="9765933" cy="48376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ПОМОЩЬ, ОКАЗАННАЯ В УСЛОВИЯХ СТАЦИОНАРА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www.tfomsra.ru/images/gerb_width_22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37" y="105415"/>
            <a:ext cx="1198592" cy="92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89427" y="1176237"/>
            <a:ext cx="84845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 объемов в условиях стационара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C122-7970-4353-931A-BF8BA514F5E0}" type="slidenum">
              <a:rPr lang="ru-RU" smtClean="0"/>
              <a:t>20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884298"/>
              </p:ext>
            </p:extLst>
          </p:nvPr>
        </p:nvGraphicFramePr>
        <p:xfrm>
          <a:off x="2658269" y="1838326"/>
          <a:ext cx="4685506" cy="1300557"/>
        </p:xfrm>
        <a:graphic>
          <a:graphicData uri="http://schemas.openxmlformats.org/drawingml/2006/table">
            <a:tbl>
              <a:tblPr/>
              <a:tblGrid>
                <a:gridCol w="2473288">
                  <a:extLst>
                    <a:ext uri="{9D8B030D-6E8A-4147-A177-3AD203B41FA5}">
                      <a16:colId xmlns:a16="http://schemas.microsoft.com/office/drawing/2014/main" val="3657225518"/>
                    </a:ext>
                  </a:extLst>
                </a:gridCol>
                <a:gridCol w="659543">
                  <a:extLst>
                    <a:ext uri="{9D8B030D-6E8A-4147-A177-3AD203B41FA5}">
                      <a16:colId xmlns:a16="http://schemas.microsoft.com/office/drawing/2014/main" val="2378452672"/>
                    </a:ext>
                  </a:extLst>
                </a:gridCol>
                <a:gridCol w="659543">
                  <a:extLst>
                    <a:ext uri="{9D8B030D-6E8A-4147-A177-3AD203B41FA5}">
                      <a16:colId xmlns:a16="http://schemas.microsoft.com/office/drawing/2014/main" val="4069544969"/>
                    </a:ext>
                  </a:extLst>
                </a:gridCol>
                <a:gridCol w="893132">
                  <a:extLst>
                    <a:ext uri="{9D8B030D-6E8A-4147-A177-3AD203B41FA5}">
                      <a16:colId xmlns:a16="http://schemas.microsoft.com/office/drawing/2014/main" val="3593060544"/>
                    </a:ext>
                  </a:extLst>
                </a:gridCol>
              </a:tblGrid>
              <a:tr h="209767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 МТР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265106"/>
                  </a:ext>
                </a:extLst>
              </a:tr>
              <a:tr h="3356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Норматив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 выполнения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411236"/>
                  </a:ext>
                </a:extLst>
              </a:tr>
              <a:tr h="2097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Случай госпитализации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37 985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36 394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0549172"/>
                  </a:ext>
                </a:extLst>
              </a:tr>
              <a:tr h="3356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Средняя длительность пребывания 1-го пациента в стационаре (дней)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6971584"/>
                  </a:ext>
                </a:extLst>
              </a:tr>
              <a:tr h="2097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Средний тариф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руб.)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66 359,44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64 497,96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4512307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843474"/>
              </p:ext>
            </p:extLst>
          </p:nvPr>
        </p:nvGraphicFramePr>
        <p:xfrm>
          <a:off x="2658269" y="3648075"/>
          <a:ext cx="4685506" cy="1291431"/>
        </p:xfrm>
        <a:graphic>
          <a:graphicData uri="http://schemas.openxmlformats.org/drawingml/2006/table">
            <a:tbl>
              <a:tblPr/>
              <a:tblGrid>
                <a:gridCol w="2473288">
                  <a:extLst>
                    <a:ext uri="{9D8B030D-6E8A-4147-A177-3AD203B41FA5}">
                      <a16:colId xmlns:a16="http://schemas.microsoft.com/office/drawing/2014/main" val="4106504915"/>
                    </a:ext>
                  </a:extLst>
                </a:gridCol>
                <a:gridCol w="659543">
                  <a:extLst>
                    <a:ext uri="{9D8B030D-6E8A-4147-A177-3AD203B41FA5}">
                      <a16:colId xmlns:a16="http://schemas.microsoft.com/office/drawing/2014/main" val="395032550"/>
                    </a:ext>
                  </a:extLst>
                </a:gridCol>
                <a:gridCol w="659543">
                  <a:extLst>
                    <a:ext uri="{9D8B030D-6E8A-4147-A177-3AD203B41FA5}">
                      <a16:colId xmlns:a16="http://schemas.microsoft.com/office/drawing/2014/main" val="2781507378"/>
                    </a:ext>
                  </a:extLst>
                </a:gridCol>
                <a:gridCol w="893132">
                  <a:extLst>
                    <a:ext uri="{9D8B030D-6E8A-4147-A177-3AD203B41FA5}">
                      <a16:colId xmlns:a16="http://schemas.microsoft.com/office/drawing/2014/main" val="1899815997"/>
                    </a:ext>
                  </a:extLst>
                </a:gridCol>
              </a:tblGrid>
              <a:tr h="20829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без МТР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617751"/>
                  </a:ext>
                </a:extLst>
              </a:tr>
              <a:tr h="3332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Норматив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 выполнения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0133449"/>
                  </a:ext>
                </a:extLst>
              </a:tr>
              <a:tr h="2082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Случай госпитализации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37 985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34 545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037232"/>
                  </a:ext>
                </a:extLst>
              </a:tr>
              <a:tr h="3332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Средняя длительность пребывания 1-го пациента в стационаре (дней)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1736167"/>
                  </a:ext>
                </a:extLst>
              </a:tr>
              <a:tr h="2082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Средний тариф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руб.)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66 359,44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65 056,68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36507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02126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5129" y="326626"/>
            <a:ext cx="9765933" cy="48376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ПОМОЩЬ, ОКАЗАННАЯ В УСЛОВИЯХ СТАЦИОНАРА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www.tfomsra.ru/images/gerb_width_22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37" y="105415"/>
            <a:ext cx="1198592" cy="92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89427" y="1252811"/>
            <a:ext cx="84845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объемов по высокотехнологичной медицинской помощи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C122-7970-4353-931A-BF8BA514F5E0}" type="slidenum">
              <a:rPr lang="ru-RU" smtClean="0"/>
              <a:t>21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567944" y="1756790"/>
            <a:ext cx="42359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*норматив – 444 случая госпитализации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0211750"/>
              </p:ext>
            </p:extLst>
          </p:nvPr>
        </p:nvGraphicFramePr>
        <p:xfrm>
          <a:off x="1002792" y="2199214"/>
          <a:ext cx="7436358" cy="4203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281238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5129" y="326626"/>
            <a:ext cx="9765933" cy="48376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ПОМОЩЬ, ОКАЗАННАЯ В УСЛОВИЯХ СТАЦИОНАРА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www.tfomsra.ru/images/gerb_width_22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37" y="105415"/>
            <a:ext cx="1198592" cy="92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84652" y="919644"/>
            <a:ext cx="8484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объемов по профилю «Медицинская реабилитация» в условиях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C122-7970-4353-931A-BF8BA514F5E0}" type="slidenum">
              <a:rPr lang="ru-RU" smtClean="0"/>
              <a:t>22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548894" y="1470727"/>
            <a:ext cx="42359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*норматив – 1 205 случаев госпитализации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8018064"/>
              </p:ext>
            </p:extLst>
          </p:nvPr>
        </p:nvGraphicFramePr>
        <p:xfrm>
          <a:off x="971550" y="1910678"/>
          <a:ext cx="7334249" cy="469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972451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5129" y="326626"/>
            <a:ext cx="9765933" cy="48376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ПОМОЩЬ, ОКАЗАННАЯ В УСЛОВИЯХ ДНЕВНОГО СТАЦИОНАРА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www.tfomsra.ru/images/gerb_width_22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37" y="105415"/>
            <a:ext cx="1198592" cy="92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09441" y="846933"/>
            <a:ext cx="84845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объемов в условиях дневного стационара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C122-7970-4353-931A-BF8BA514F5E0}" type="slidenum">
              <a:rPr lang="ru-RU" smtClean="0"/>
              <a:t>23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896120" y="1157564"/>
            <a:ext cx="429588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*норматив – 15 065 случаев лечения,</a:t>
            </a:r>
          </a:p>
          <a:p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41 605,56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тариф,</a:t>
            </a:r>
          </a:p>
          <a:p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8,9 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длительность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	   пребывания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1-го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пациента</a:t>
            </a:r>
          </a:p>
          <a:p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в дневном стационаре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(дней)</a:t>
            </a:r>
          </a:p>
          <a:p>
            <a:pPr algn="ctr"/>
            <a:endParaRPr lang="en-US" sz="14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9867086"/>
              </p:ext>
            </p:extLst>
          </p:nvPr>
        </p:nvGraphicFramePr>
        <p:xfrm>
          <a:off x="130010" y="1378777"/>
          <a:ext cx="9143992" cy="5572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599350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5129" y="326626"/>
            <a:ext cx="9765933" cy="48376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ПОМОЩЬ, ОКАЗАННАЯ В УСЛОВИЯХ ДНЕВНОГО СТАЦИОНАРА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www.tfomsra.ru/images/gerb_width_22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37" y="105415"/>
            <a:ext cx="1198592" cy="92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89427" y="1190525"/>
            <a:ext cx="84845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 объемов в условиях дневного стационара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C122-7970-4353-931A-BF8BA514F5E0}" type="slidenum">
              <a:rPr lang="ru-RU" smtClean="0"/>
              <a:t>24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970310"/>
              </p:ext>
            </p:extLst>
          </p:nvPr>
        </p:nvGraphicFramePr>
        <p:xfrm>
          <a:off x="2245519" y="1866901"/>
          <a:ext cx="5088731" cy="1648686"/>
        </p:xfrm>
        <a:graphic>
          <a:graphicData uri="http://schemas.openxmlformats.org/drawingml/2006/table">
            <a:tbl>
              <a:tblPr/>
              <a:tblGrid>
                <a:gridCol w="2542590">
                  <a:extLst>
                    <a:ext uri="{9D8B030D-6E8A-4147-A177-3AD203B41FA5}">
                      <a16:colId xmlns:a16="http://schemas.microsoft.com/office/drawing/2014/main" val="1595150891"/>
                    </a:ext>
                  </a:extLst>
                </a:gridCol>
                <a:gridCol w="767038">
                  <a:extLst>
                    <a:ext uri="{9D8B030D-6E8A-4147-A177-3AD203B41FA5}">
                      <a16:colId xmlns:a16="http://schemas.microsoft.com/office/drawing/2014/main" val="3042326729"/>
                    </a:ext>
                  </a:extLst>
                </a:gridCol>
                <a:gridCol w="767038">
                  <a:extLst>
                    <a:ext uri="{9D8B030D-6E8A-4147-A177-3AD203B41FA5}">
                      <a16:colId xmlns:a16="http://schemas.microsoft.com/office/drawing/2014/main" val="1127516646"/>
                    </a:ext>
                  </a:extLst>
                </a:gridCol>
                <a:gridCol w="1012065">
                  <a:extLst>
                    <a:ext uri="{9D8B030D-6E8A-4147-A177-3AD203B41FA5}">
                      <a16:colId xmlns:a16="http://schemas.microsoft.com/office/drawing/2014/main" val="744465178"/>
                    </a:ext>
                  </a:extLst>
                </a:gridCol>
              </a:tblGrid>
              <a:tr h="18107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 МТР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912240"/>
                  </a:ext>
                </a:extLst>
              </a:tr>
              <a:tr h="4574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Норматив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 выполнения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414041"/>
                  </a:ext>
                </a:extLst>
              </a:tr>
              <a:tr h="2763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Случай госпитализации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15 065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18 224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121,0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26159"/>
                  </a:ext>
                </a:extLst>
              </a:tr>
              <a:tr h="3907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Средняя длительность пребывания 1-го пациента в стационаре (дней)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280241"/>
                  </a:ext>
                </a:extLst>
              </a:tr>
              <a:tr h="3430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Средний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тариф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(руб.)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41 605,56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49 419,91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118,8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052276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771202"/>
              </p:ext>
            </p:extLst>
          </p:nvPr>
        </p:nvGraphicFramePr>
        <p:xfrm>
          <a:off x="2245519" y="4000500"/>
          <a:ext cx="5088730" cy="1629569"/>
        </p:xfrm>
        <a:graphic>
          <a:graphicData uri="http://schemas.openxmlformats.org/drawingml/2006/table">
            <a:tbl>
              <a:tblPr/>
              <a:tblGrid>
                <a:gridCol w="2484498">
                  <a:extLst>
                    <a:ext uri="{9D8B030D-6E8A-4147-A177-3AD203B41FA5}">
                      <a16:colId xmlns:a16="http://schemas.microsoft.com/office/drawing/2014/main" val="1930259161"/>
                    </a:ext>
                  </a:extLst>
                </a:gridCol>
                <a:gridCol w="808210">
                  <a:extLst>
                    <a:ext uri="{9D8B030D-6E8A-4147-A177-3AD203B41FA5}">
                      <a16:colId xmlns:a16="http://schemas.microsoft.com/office/drawing/2014/main" val="2672958927"/>
                    </a:ext>
                  </a:extLst>
                </a:gridCol>
                <a:gridCol w="808210">
                  <a:extLst>
                    <a:ext uri="{9D8B030D-6E8A-4147-A177-3AD203B41FA5}">
                      <a16:colId xmlns:a16="http://schemas.microsoft.com/office/drawing/2014/main" val="2752892867"/>
                    </a:ext>
                  </a:extLst>
                </a:gridCol>
                <a:gridCol w="987812">
                  <a:extLst>
                    <a:ext uri="{9D8B030D-6E8A-4147-A177-3AD203B41FA5}">
                      <a16:colId xmlns:a16="http://schemas.microsoft.com/office/drawing/2014/main" val="396032994"/>
                    </a:ext>
                  </a:extLst>
                </a:gridCol>
              </a:tblGrid>
              <a:tr h="17897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без МТР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749754"/>
                  </a:ext>
                </a:extLst>
              </a:tr>
              <a:tr h="4521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Норматив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 выполнения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813045"/>
                  </a:ext>
                </a:extLst>
              </a:tr>
              <a:tr h="2731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Случай госпитализации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15 065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11 449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179484"/>
                  </a:ext>
                </a:extLst>
              </a:tr>
              <a:tr h="3861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Средняя длительность пребывания 1-го пациента в стационаре (дней)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272833"/>
                  </a:ext>
                </a:extLst>
              </a:tr>
              <a:tr h="3391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Средний тариф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руб.)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41 605,56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54 613,73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131,3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3871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69900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5129" y="246001"/>
            <a:ext cx="9765933" cy="677191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РЕАБИЛИТАЦИЯ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www.tfomsra.ru/images/gerb_width_22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37" y="105415"/>
            <a:ext cx="1198592" cy="92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C122-7970-4353-931A-BF8BA514F5E0}" type="slidenum">
              <a:rPr lang="ru-RU" smtClean="0"/>
              <a:t>25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89427" y="846934"/>
            <a:ext cx="8484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объемов по профилю «Медицинская реабилитация» в условиях дневного стационара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701294" y="1216348"/>
            <a:ext cx="42359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*норматив – 577 случаев лечения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0208025"/>
              </p:ext>
            </p:extLst>
          </p:nvPr>
        </p:nvGraphicFramePr>
        <p:xfrm>
          <a:off x="1851699" y="1664711"/>
          <a:ext cx="6929158" cy="4840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832746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5129" y="326626"/>
            <a:ext cx="9765933" cy="48376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СКОРАЯ МЕДИЦИНСКАЯ ПОМОЩЬ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www.tfomsra.ru/images/gerb_width_22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37" y="105415"/>
            <a:ext cx="1198592" cy="92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65833" y="1068145"/>
            <a:ext cx="84845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объемов по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скорой медицинской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C122-7970-4353-931A-BF8BA514F5E0}" type="slidenum">
              <a:rPr lang="ru-RU" smtClean="0"/>
              <a:t>26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630530" y="1320133"/>
            <a:ext cx="42359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*норматив – 64 376 вызовов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3656869"/>
              </p:ext>
            </p:extLst>
          </p:nvPr>
        </p:nvGraphicFramePr>
        <p:xfrm>
          <a:off x="581025" y="1689465"/>
          <a:ext cx="8562975" cy="5168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742769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5129" y="246001"/>
            <a:ext cx="9765933" cy="1169561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СРЕДСТВ НСЗ ТФОМС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 ПО РЕАЛИЗАЦИИ МЕРОПРИЯТИЙ ПО ОРГАНИЗАЦИИ ДПО МЕДИЦИНСКИХ РАБОТНИКОВ ПО ПРОГРАММАМ ПОВЫШЕНИЯ КВАЛИФИКАЦИИ, А ТАКЖЕ ПО ПРИОБРЕТЕНИЮ И ПРОВЕДЕНИЮ РЕМОНТА МЕДИЦИНСКОГО ОБОРУДОВАНИЯ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www.tfomsra.ru/images/gerb_width_220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37" y="105415"/>
            <a:ext cx="1198592" cy="92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220000"/>
              </p:ext>
            </p:extLst>
          </p:nvPr>
        </p:nvGraphicFramePr>
        <p:xfrm>
          <a:off x="1543050" y="1645898"/>
          <a:ext cx="6400800" cy="3613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350490"/>
              </p:ext>
            </p:extLst>
          </p:nvPr>
        </p:nvGraphicFramePr>
        <p:xfrm>
          <a:off x="1685925" y="5489384"/>
          <a:ext cx="661035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3" name="Лист" r:id="rId5" imgW="6610286" imgH="1142898" progId="Excel.Sheet.12">
                  <p:embed/>
                </p:oleObj>
              </mc:Choice>
              <mc:Fallback>
                <p:oleObj name="Лист" r:id="rId5" imgW="6610286" imgH="114289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85925" y="5489384"/>
                        <a:ext cx="6610350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C122-7970-4353-931A-BF8BA514F5E0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7036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5129" y="246001"/>
            <a:ext cx="8896471" cy="554099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ЦЕЛЕВЫХ ПОКАЗАТЕЛЕЙ ПО ЗАРАБОТНОЙ ПЛАТЕ МЕДИЦИНСКИХ РАБОТНИКОВ, УСТАНОВЛЕННЫХ УКАЗОМ ПРЕЗИДЕНТА РФ от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07.05.2012 № 597 «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МЕРОПРИЯТИЯХ ПО РЕАЛИЗАЦИИ ГОСУДАРСТВЕННОЙ СОЦИАЛЬНОЙ ПОЛИТИКИ»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www.tfomsra.ru/images/gerb_width_220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37" y="105415"/>
            <a:ext cx="1198592" cy="92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1789647"/>
              </p:ext>
            </p:extLst>
          </p:nvPr>
        </p:nvGraphicFramePr>
        <p:xfrm>
          <a:off x="976838" y="1705659"/>
          <a:ext cx="7718857" cy="5050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0" name="Лист" r:id="rId4" imgW="15344794" imgH="10039316" progId="Excel.Sheet.12">
                  <p:embed/>
                </p:oleObj>
              </mc:Choice>
              <mc:Fallback>
                <p:oleObj name="Лист" r:id="rId4" imgW="15344794" imgH="1003931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6838" y="1705659"/>
                        <a:ext cx="7718857" cy="50504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3168907" y="1323656"/>
            <a:ext cx="8896471" cy="5540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заработной платы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695695" y="1726286"/>
            <a:ext cx="2035236" cy="49545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2024 год – 47,1933</a:t>
            </a: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C122-7970-4353-931A-BF8BA514F5E0}" type="slidenum">
              <a:rPr lang="ru-RU" smtClean="0"/>
              <a:t>28</a:t>
            </a:fld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695695" y="1323656"/>
            <a:ext cx="2035236" cy="49545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показатель: на 2023 год – 40,3585</a:t>
            </a: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9778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tfomsra.ru/images/gerb_width_22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37" y="105415"/>
            <a:ext cx="1198592" cy="92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10606" y="748414"/>
            <a:ext cx="8466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983" y="1752980"/>
            <a:ext cx="2212706" cy="30896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039" y="1837470"/>
            <a:ext cx="3079638" cy="31786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91" y="5176249"/>
            <a:ext cx="8260796" cy="1152244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C122-7970-4353-931A-BF8BA514F5E0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618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5129" y="326626"/>
            <a:ext cx="9765933" cy="48376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ПЕРВИЧНАЯ МЕДИКО-САНИТАРНАЯ ПОМОЩЬ В АМБУЛАТОРНЫХ УСЛОВИЯХ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www.tfomsra.ru/images/gerb_width_22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37" y="105415"/>
            <a:ext cx="1198592" cy="92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1163168"/>
              </p:ext>
            </p:extLst>
          </p:nvPr>
        </p:nvGraphicFramePr>
        <p:xfrm>
          <a:off x="942975" y="1252811"/>
          <a:ext cx="8391525" cy="5038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C122-7970-4353-931A-BF8BA514F5E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777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5129" y="326626"/>
            <a:ext cx="9765933" cy="48376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ПЕРВИЧНАЯ МЕДИКО-САНИТАРНАЯ ПОМОЩЬ В АМБУЛАТОРНЫХ УСЛОВИЯХ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www.tfomsra.ru/images/gerb_width_22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37" y="105415"/>
            <a:ext cx="1198592" cy="92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527833" y="708432"/>
            <a:ext cx="8484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объемов посещений с профилактической целью без диспансерного наблюдения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0901860"/>
              </p:ext>
            </p:extLst>
          </p:nvPr>
        </p:nvGraphicFramePr>
        <p:xfrm>
          <a:off x="685800" y="1445563"/>
          <a:ext cx="9401175" cy="5495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C122-7970-4353-931A-BF8BA514F5E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517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5129" y="326626"/>
            <a:ext cx="9765933" cy="48376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ПЕРВИЧНАЯ МЕДИКО-САНИТАРНАЯ ПОМОЩЬ В АМБУЛАТОРНЫХ УСЛОВИЯХ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www.tfomsra.ru/images/gerb_width_22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37" y="105415"/>
            <a:ext cx="1198592" cy="92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13862" y="1146074"/>
            <a:ext cx="84845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объемов по профилактическим осмотрам в %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3332263"/>
              </p:ext>
            </p:extLst>
          </p:nvPr>
        </p:nvGraphicFramePr>
        <p:xfrm>
          <a:off x="1098428" y="2004981"/>
          <a:ext cx="8493247" cy="4835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978281" y="1697204"/>
            <a:ext cx="42359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*норматив - 58 957 посещений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C122-7970-4353-931A-BF8BA514F5E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167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5129" y="326626"/>
            <a:ext cx="9765933" cy="48376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ПЕРВИЧНАЯ МЕДИКО-САНИТАРНАЯ ПОМОЩЬ В АМБУЛАТОРНЫХ УСЛОВИЯХ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www.tfomsra.ru/images/gerb_width_22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37" y="105415"/>
            <a:ext cx="1198592" cy="92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66191" y="1054381"/>
            <a:ext cx="84845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объемов по диспансеризации,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углубленная в %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9933039"/>
              </p:ext>
            </p:extLst>
          </p:nvPr>
        </p:nvGraphicFramePr>
        <p:xfrm>
          <a:off x="390524" y="1667707"/>
          <a:ext cx="8848726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978281" y="1697204"/>
            <a:ext cx="42359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*норматив – 73 569 посещений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C122-7970-4353-931A-BF8BA514F5E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214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5129" y="326626"/>
            <a:ext cx="9765933" cy="48376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ПЕРВИЧНАЯ МЕДИКО-САНИТАРНАЯ ПОМОЩЬ В АМБУЛАТОРНЫХ УСЛОВИЯХ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www.tfomsra.ru/images/gerb_width_22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37" y="105415"/>
            <a:ext cx="1198592" cy="92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54379" y="957541"/>
            <a:ext cx="84845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объемов углубленной диспансеризации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48095" y="1312986"/>
            <a:ext cx="42359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*норматив - 924 посещений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7929645"/>
              </p:ext>
            </p:extLst>
          </p:nvPr>
        </p:nvGraphicFramePr>
        <p:xfrm>
          <a:off x="490536" y="1693356"/>
          <a:ext cx="8729664" cy="5056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C122-7970-4353-931A-BF8BA514F5E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886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5129" y="326626"/>
            <a:ext cx="9765933" cy="48376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ПЕРВИЧНАЯ МЕДИКО-САНИТАРНАЯ ПОМОЩЬ В АМБУЛАТОРНЫХ УСЛОВИЯХ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www.tfomsra.ru/images/gerb_width_22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37" y="105415"/>
            <a:ext cx="1198592" cy="92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65833" y="840282"/>
            <a:ext cx="84845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объемов посещений по диспансерному наблюдению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4134237"/>
              </p:ext>
            </p:extLst>
          </p:nvPr>
        </p:nvGraphicFramePr>
        <p:xfrm>
          <a:off x="683930" y="1545254"/>
          <a:ext cx="8841069" cy="5312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7132439" y="1301619"/>
            <a:ext cx="42359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*норматив – 12 469 посещений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C122-7970-4353-931A-BF8BA514F5E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827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5129" y="326626"/>
            <a:ext cx="9765933" cy="48376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ПЕРВИЧНАЯ МЕДИКО-САНИТАРНАЯ ПОМОЩЬ В АМБУЛАТОРНЫХ УСЛОВИЯХ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www.tfomsra.ru/images/gerb_width_22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37" y="105415"/>
            <a:ext cx="1198592" cy="92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09441" y="846933"/>
            <a:ext cx="95109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объемов обращений по заболеванию без учета медицинской реабилитации и диагностических услуг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18089" y="1493264"/>
            <a:ext cx="42359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*норматив – 396 844 обращения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2993540"/>
              </p:ext>
            </p:extLst>
          </p:nvPr>
        </p:nvGraphicFramePr>
        <p:xfrm>
          <a:off x="1114426" y="1714477"/>
          <a:ext cx="7934324" cy="5000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C122-7970-4353-931A-BF8BA514F5E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77793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3154</TotalTime>
  <Words>863</Words>
  <Application>Microsoft Office PowerPoint</Application>
  <PresentationFormat>Широкоэкранный</PresentationFormat>
  <Paragraphs>237</Paragraphs>
  <Slides>29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Arial</vt:lpstr>
      <vt:lpstr>Calibri</vt:lpstr>
      <vt:lpstr>Times New Roman</vt:lpstr>
      <vt:lpstr>Trebuchet MS</vt:lpstr>
      <vt:lpstr>Wingdings 3</vt:lpstr>
      <vt:lpstr>Аспект</vt:lpstr>
      <vt:lpstr>Лист</vt:lpstr>
      <vt:lpstr>          ТЕРРИТОРИАЛЬНЫЙ ФОНД ОБЯЗАТЕЛЬНОГО МЕДИЦИНСКОГО СТРАХОВАНИЯ                                                                                         РЕПСУБЛИКИ АЛТАЙ</vt:lpstr>
      <vt:lpstr>МЕДИЦИНСКИЕ ОРГАНИЗАЦИИ, ОСУЩЕСТВЛЯВШИЕ ДЕЯТЕЛЬНОСТЬ  В СФЕРЕ ОМС В 2023 ГОДУ   </vt:lpstr>
      <vt:lpstr>ПЕРВИЧНАЯ МЕДИКО-САНИТАРНАЯ ПОМОЩЬ В АМБУЛАТОРНЫХ УСЛОВИЯХ</vt:lpstr>
      <vt:lpstr>ПЕРВИЧНАЯ МЕДИКО-САНИТАРНАЯ ПОМОЩЬ В АМБУЛАТОРНЫХ УСЛОВИЯХ</vt:lpstr>
      <vt:lpstr>ПЕРВИЧНАЯ МЕДИКО-САНИТАРНАЯ ПОМОЩЬ В АМБУЛАТОРНЫХ УСЛОВИЯХ</vt:lpstr>
      <vt:lpstr>ПЕРВИЧНАЯ МЕДИКО-САНИТАРНАЯ ПОМОЩЬ В АМБУЛАТОРНЫХ УСЛОВИЯХ</vt:lpstr>
      <vt:lpstr>ПЕРВИЧНАЯ МЕДИКО-САНИТАРНАЯ ПОМОЩЬ В АМБУЛАТОРНЫХ УСЛОВИЯХ</vt:lpstr>
      <vt:lpstr>ПЕРВИЧНАЯ МЕДИКО-САНИТАРНАЯ ПОМОЩЬ В АМБУЛАТОРНЫХ УСЛОВИЯХ</vt:lpstr>
      <vt:lpstr>ПЕРВИЧНАЯ МЕДИКО-САНИТАРНАЯ ПОМОЩЬ В АМБУЛАТОРНЫХ УСЛОВИЯХ</vt:lpstr>
      <vt:lpstr>ПЕРВИЧНАЯ МЕДИКО-САНИТАРНАЯ ПОМОЩЬ В АМБУЛАТОРНЫХ УСЛОВИЯХ</vt:lpstr>
      <vt:lpstr>ПЕРВИЧНАЯ МЕДИКО-САНИТАРНАЯ ПОМОЩЬ В АМБУЛАТОРНЫХ УСЛОВИЯХ</vt:lpstr>
      <vt:lpstr>ПЕРВИЧНАЯ МЕДИКО-САНИТАРНАЯ ПОМОЩЬ В АМБУЛАТОРНЫХ УСЛОВИЯХ</vt:lpstr>
      <vt:lpstr>ПЕРВИЧНАЯ МЕДИКО-САНИТАРНАЯ ПОМОЩЬ В АМБУЛАТОРНЫХ УСЛОВИЯХ</vt:lpstr>
      <vt:lpstr>ПЕРВИЧНАЯ МЕДИКО-САНИТАРНАЯ ПОМОЩЬ В АМБУЛАТОРНЫХ УСЛОВИЯХ</vt:lpstr>
      <vt:lpstr>ПЕРВИЧНАЯ МЕДИКО-САНИТАРНАЯ ПОМОЩЬ В АМБУЛАТОРНЫХ УСЛОВИЯХ</vt:lpstr>
      <vt:lpstr>ПЕРВИЧНАЯ МЕДИКО-САНИТАРНАЯ ПОМОЩЬ В АМБУЛАТОРНЫХ УСЛОВИЯХ</vt:lpstr>
      <vt:lpstr>ПЕРВИЧНАЯ МЕДИКО-САНИТАРНАЯ ПОМОЩЬ В АМБУЛАТОРНЫХ УСЛОВИЯХ</vt:lpstr>
      <vt:lpstr>ПЕРВИЧНАЯ МЕДИКО-САНИТАРНАЯ ПОМОЩЬ В АМБУЛАТОРНЫХ УСЛОВИЯХ</vt:lpstr>
      <vt:lpstr>МЕДИЦИНСКАЯ ПОМОЩЬ, ОКАЗАННАЯ В УСЛОВИЯХ СТАЦИОНАРА</vt:lpstr>
      <vt:lpstr>МЕДИЦИНСКАЯ ПОМОЩЬ, ОКАЗАННАЯ В УСЛОВИЯХ СТАЦИОНАРА</vt:lpstr>
      <vt:lpstr>МЕДИЦИНСКАЯ ПОМОЩЬ, ОКАЗАННАЯ В УСЛОВИЯХ СТАЦИОНАРА</vt:lpstr>
      <vt:lpstr>МЕДИЦИНСКАЯ ПОМОЩЬ, ОКАЗАННАЯ В УСЛОВИЯХ СТАЦИОНАРА</vt:lpstr>
      <vt:lpstr>МЕДИЦИНСКАЯ ПОМОЩЬ, ОКАЗАННАЯ В УСЛОВИЯХ ДНЕВНОГО СТАЦИОНАРА</vt:lpstr>
      <vt:lpstr>МЕДИЦИНСКАЯ ПОМОЩЬ, ОКАЗАННАЯ В УСЛОВИЯХ ДНЕВНОГО СТАЦИОНАРА</vt:lpstr>
      <vt:lpstr>МЕДИЦИНСКАЯ РЕАБИЛИТАЦИЯ</vt:lpstr>
      <vt:lpstr>СКОРАЯ МЕДИЦИНСКАЯ ПОМОЩЬ</vt:lpstr>
      <vt:lpstr>ИСПОЛЬЗОВАНИЕ СРЕДСТВ НСЗ ТФОМС РА ПО РЕАЛИЗАЦИИ МЕРОПРИЯТИЙ ПО ОРГАНИЗАЦИИ ДПО МЕДИЦИНСКИХ РАБОТНИКОВ ПО ПРОГРАММАМ ПОВЫШЕНИЯ КВАЛИФИКАЦИИ, А ТАКЖЕ ПО ПРИОБРЕТЕНИЮ И ПРОВЕДЕНИЮ РЕМОНТА МЕДИЦИНСКОГО ОБОРУДОВАНИЯ </vt:lpstr>
      <vt:lpstr>ДОСТИЖЕНИЕ ЦЕЛЕВЫХ ПОКАЗАТЕЛЕЙ ПО ЗАРАБОТНОЙ ПЛАТЕ МЕДИЦИНСКИХ РАБОТНИКОВ, УСТАНОВЛЕННЫХ УКАЗОМ ПРЕЗИДЕНТА РФ от 07.05.2012 № 597 «О МЕРОПРИЯТИЯХ ПО РЕАЛИЗАЦИИ ГОСУДАРСТВЕННОЙ СОЦИАЛЬНОЙ ПОЛИТИКИ»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Территориальный фонд обязательного медицинского страхования Республики Алтай</dc:title>
  <dc:creator>Пользователь Windows</dc:creator>
  <cp:lastModifiedBy>Пользователь Windows</cp:lastModifiedBy>
  <cp:revision>223</cp:revision>
  <cp:lastPrinted>2024-02-11T11:03:11Z</cp:lastPrinted>
  <dcterms:created xsi:type="dcterms:W3CDTF">2022-04-13T02:48:20Z</dcterms:created>
  <dcterms:modified xsi:type="dcterms:W3CDTF">2024-02-14T01:50:35Z</dcterms:modified>
</cp:coreProperties>
</file>